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1"/>
  </p:sldMasterIdLst>
  <p:notesMasterIdLst>
    <p:notesMasterId r:id="rId33"/>
  </p:notesMasterIdLst>
  <p:sldIdLst>
    <p:sldId id="256" r:id="rId2"/>
    <p:sldId id="295" r:id="rId3"/>
    <p:sldId id="257" r:id="rId4"/>
    <p:sldId id="278" r:id="rId5"/>
    <p:sldId id="272" r:id="rId6"/>
    <p:sldId id="273" r:id="rId7"/>
    <p:sldId id="299" r:id="rId8"/>
    <p:sldId id="276" r:id="rId9"/>
    <p:sldId id="275" r:id="rId10"/>
    <p:sldId id="258" r:id="rId11"/>
    <p:sldId id="300" r:id="rId12"/>
    <p:sldId id="269" r:id="rId13"/>
    <p:sldId id="263" r:id="rId14"/>
    <p:sldId id="303" r:id="rId15"/>
    <p:sldId id="264" r:id="rId16"/>
    <p:sldId id="259" r:id="rId17"/>
    <p:sldId id="294" r:id="rId18"/>
    <p:sldId id="260" r:id="rId19"/>
    <p:sldId id="274" r:id="rId20"/>
    <p:sldId id="296" r:id="rId21"/>
    <p:sldId id="261" r:id="rId22"/>
    <p:sldId id="262" r:id="rId23"/>
    <p:sldId id="298" r:id="rId24"/>
    <p:sldId id="265" r:id="rId25"/>
    <p:sldId id="266" r:id="rId26"/>
    <p:sldId id="267" r:id="rId27"/>
    <p:sldId id="268" r:id="rId28"/>
    <p:sldId id="301" r:id="rId29"/>
    <p:sldId id="271" r:id="rId30"/>
    <p:sldId id="297" r:id="rId31"/>
    <p:sldId id="30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07"/>
  </p:normalViewPr>
  <p:slideViewPr>
    <p:cSldViewPr snapToGrid="0" snapToObjects="1">
      <p:cViewPr varScale="1">
        <p:scale>
          <a:sx n="90" d="100"/>
          <a:sy n="90" d="100"/>
        </p:scale>
        <p:origin x="232"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95F29-DA5F-E44C-B2D2-F1DA45B51D7E}" type="datetimeFigureOut">
              <a:rPr lang="en-US" smtClean="0"/>
              <a:t>9/3/21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0116D-C350-5543-BDD3-997337FC7285}" type="slidenum">
              <a:rPr lang="en-US" smtClean="0"/>
              <a:t>‹#›</a:t>
            </a:fld>
            <a:endParaRPr lang="en-US"/>
          </a:p>
        </p:txBody>
      </p:sp>
    </p:spTree>
    <p:extLst>
      <p:ext uri="{BB962C8B-B14F-4D97-AF65-F5344CB8AC3E}">
        <p14:creationId xmlns:p14="http://schemas.microsoft.com/office/powerpoint/2010/main" val="3802936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5"/>
          </p:nvPr>
        </p:nvSpPr>
        <p:spPr/>
        <p:txBody>
          <a:bodyPr/>
          <a:lstStyle/>
          <a:p>
            <a:fld id="{E380116D-C350-5543-BDD3-997337FC7285}" type="slidenum">
              <a:rPr lang="en-US" smtClean="0"/>
              <a:t>1</a:t>
            </a:fld>
            <a:endParaRPr lang="en-US"/>
          </a:p>
        </p:txBody>
      </p:sp>
    </p:spTree>
    <p:extLst>
      <p:ext uri="{BB962C8B-B14F-4D97-AF65-F5344CB8AC3E}">
        <p14:creationId xmlns:p14="http://schemas.microsoft.com/office/powerpoint/2010/main" val="3076369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Latasha</a:t>
            </a:r>
          </a:p>
        </p:txBody>
      </p:sp>
      <p:sp>
        <p:nvSpPr>
          <p:cNvPr id="4" name="Slide Number Placeholder 3"/>
          <p:cNvSpPr>
            <a:spLocks noGrp="1"/>
          </p:cNvSpPr>
          <p:nvPr>
            <p:ph type="sldNum" sz="quarter" idx="5"/>
          </p:nvPr>
        </p:nvSpPr>
        <p:spPr/>
        <p:txBody>
          <a:bodyPr/>
          <a:lstStyle/>
          <a:p>
            <a:fld id="{E380116D-C350-5543-BDD3-997337FC7285}" type="slidenum">
              <a:rPr lang="en-US" smtClean="0"/>
              <a:t>10</a:t>
            </a:fld>
            <a:endParaRPr lang="en-US"/>
          </a:p>
        </p:txBody>
      </p:sp>
    </p:spTree>
    <p:extLst>
      <p:ext uri="{BB962C8B-B14F-4D97-AF65-F5344CB8AC3E}">
        <p14:creationId xmlns:p14="http://schemas.microsoft.com/office/powerpoint/2010/main" val="371518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E380116D-C350-5543-BDD3-997337FC7285}" type="slidenum">
              <a:rPr lang="en-US" smtClean="0"/>
              <a:t>11</a:t>
            </a:fld>
            <a:endParaRPr lang="en-US"/>
          </a:p>
        </p:txBody>
      </p:sp>
    </p:spTree>
    <p:extLst>
      <p:ext uri="{BB962C8B-B14F-4D97-AF65-F5344CB8AC3E}">
        <p14:creationId xmlns:p14="http://schemas.microsoft.com/office/powerpoint/2010/main" val="664191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Latasha</a:t>
            </a:r>
          </a:p>
        </p:txBody>
      </p:sp>
      <p:sp>
        <p:nvSpPr>
          <p:cNvPr id="4" name="Slide Number Placeholder 3"/>
          <p:cNvSpPr>
            <a:spLocks noGrp="1"/>
          </p:cNvSpPr>
          <p:nvPr>
            <p:ph type="sldNum" sz="quarter" idx="5"/>
          </p:nvPr>
        </p:nvSpPr>
        <p:spPr/>
        <p:txBody>
          <a:bodyPr/>
          <a:lstStyle/>
          <a:p>
            <a:fld id="{E380116D-C350-5543-BDD3-997337FC7285}" type="slidenum">
              <a:rPr lang="en-US" smtClean="0"/>
              <a:t>12</a:t>
            </a:fld>
            <a:endParaRPr lang="en-US"/>
          </a:p>
        </p:txBody>
      </p:sp>
    </p:spTree>
    <p:extLst>
      <p:ext uri="{BB962C8B-B14F-4D97-AF65-F5344CB8AC3E}">
        <p14:creationId xmlns:p14="http://schemas.microsoft.com/office/powerpoint/2010/main" val="1801009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E380116D-C350-5543-BDD3-997337FC7285}" type="slidenum">
              <a:rPr lang="en-US" smtClean="0"/>
              <a:t>13</a:t>
            </a:fld>
            <a:endParaRPr lang="en-US"/>
          </a:p>
        </p:txBody>
      </p:sp>
    </p:spTree>
    <p:extLst>
      <p:ext uri="{BB962C8B-B14F-4D97-AF65-F5344CB8AC3E}">
        <p14:creationId xmlns:p14="http://schemas.microsoft.com/office/powerpoint/2010/main" val="775604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0116D-C350-5543-BDD3-997337FC7285}" type="slidenum">
              <a:rPr lang="en-US" smtClean="0"/>
              <a:t>14</a:t>
            </a:fld>
            <a:endParaRPr lang="en-US"/>
          </a:p>
        </p:txBody>
      </p:sp>
    </p:spTree>
    <p:extLst>
      <p:ext uri="{BB962C8B-B14F-4D97-AF65-F5344CB8AC3E}">
        <p14:creationId xmlns:p14="http://schemas.microsoft.com/office/powerpoint/2010/main" val="2243538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Latasha</a:t>
            </a:r>
          </a:p>
        </p:txBody>
      </p:sp>
      <p:sp>
        <p:nvSpPr>
          <p:cNvPr id="4" name="Slide Number Placeholder 3"/>
          <p:cNvSpPr>
            <a:spLocks noGrp="1"/>
          </p:cNvSpPr>
          <p:nvPr>
            <p:ph type="sldNum" sz="quarter" idx="5"/>
          </p:nvPr>
        </p:nvSpPr>
        <p:spPr/>
        <p:txBody>
          <a:bodyPr/>
          <a:lstStyle/>
          <a:p>
            <a:fld id="{E380116D-C350-5543-BDD3-997337FC7285}" type="slidenum">
              <a:rPr lang="en-US" smtClean="0"/>
              <a:t>15</a:t>
            </a:fld>
            <a:endParaRPr lang="en-US"/>
          </a:p>
        </p:txBody>
      </p:sp>
    </p:spTree>
    <p:extLst>
      <p:ext uri="{BB962C8B-B14F-4D97-AF65-F5344CB8AC3E}">
        <p14:creationId xmlns:p14="http://schemas.microsoft.com/office/powerpoint/2010/main" val="4099938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Latasha</a:t>
            </a:r>
          </a:p>
        </p:txBody>
      </p:sp>
      <p:sp>
        <p:nvSpPr>
          <p:cNvPr id="4" name="Slide Number Placeholder 3"/>
          <p:cNvSpPr>
            <a:spLocks noGrp="1"/>
          </p:cNvSpPr>
          <p:nvPr>
            <p:ph type="sldNum" sz="quarter" idx="5"/>
          </p:nvPr>
        </p:nvSpPr>
        <p:spPr/>
        <p:txBody>
          <a:bodyPr/>
          <a:lstStyle/>
          <a:p>
            <a:fld id="{E380116D-C350-5543-BDD3-997337FC7285}" type="slidenum">
              <a:rPr lang="en-US" smtClean="0"/>
              <a:t>16</a:t>
            </a:fld>
            <a:endParaRPr lang="en-US"/>
          </a:p>
        </p:txBody>
      </p:sp>
    </p:spTree>
    <p:extLst>
      <p:ext uri="{BB962C8B-B14F-4D97-AF65-F5344CB8AC3E}">
        <p14:creationId xmlns:p14="http://schemas.microsoft.com/office/powerpoint/2010/main" val="2508000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4ACD2D73-27B8-4D73-BE2D-70344B101063}" type="slidenum">
              <a:rPr lang="en-US" smtClean="0"/>
              <a:pPr/>
              <a:t>17</a:t>
            </a:fld>
            <a:endParaRPr lang="en-US"/>
          </a:p>
        </p:txBody>
      </p:sp>
    </p:spTree>
    <p:extLst>
      <p:ext uri="{BB962C8B-B14F-4D97-AF65-F5344CB8AC3E}">
        <p14:creationId xmlns:p14="http://schemas.microsoft.com/office/powerpoint/2010/main" val="3065854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E380116D-C350-5543-BDD3-997337FC7285}" type="slidenum">
              <a:rPr lang="en-US" smtClean="0"/>
              <a:t>18</a:t>
            </a:fld>
            <a:endParaRPr lang="en-US"/>
          </a:p>
        </p:txBody>
      </p:sp>
    </p:spTree>
    <p:extLst>
      <p:ext uri="{BB962C8B-B14F-4D97-AF65-F5344CB8AC3E}">
        <p14:creationId xmlns:p14="http://schemas.microsoft.com/office/powerpoint/2010/main" val="3848334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TSI</a:t>
            </a:r>
            <a:r>
              <a:rPr lang="en-US" baseline="0" dirty="0"/>
              <a:t> stands for Texas Success Initiative</a:t>
            </a:r>
          </a:p>
          <a:p>
            <a:r>
              <a:rPr lang="en-US" dirty="0"/>
              <a:t>This is included for Dual Credit Classes and Concurrent</a:t>
            </a:r>
            <a:r>
              <a:rPr lang="en-US" baseline="0" dirty="0"/>
              <a:t> Enrollment</a:t>
            </a:r>
            <a:endParaRPr lang="en-US" dirty="0"/>
          </a:p>
        </p:txBody>
      </p:sp>
      <p:sp>
        <p:nvSpPr>
          <p:cNvPr id="4" name="Slide Number Placeholder 3"/>
          <p:cNvSpPr>
            <a:spLocks noGrp="1"/>
          </p:cNvSpPr>
          <p:nvPr>
            <p:ph type="sldNum" sz="quarter" idx="10"/>
          </p:nvPr>
        </p:nvSpPr>
        <p:spPr/>
        <p:txBody>
          <a:bodyPr/>
          <a:lstStyle/>
          <a:p>
            <a:fld id="{4ACD2D73-27B8-4D73-BE2D-70344B10106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Latasha</a:t>
            </a:r>
          </a:p>
        </p:txBody>
      </p:sp>
      <p:sp>
        <p:nvSpPr>
          <p:cNvPr id="4" name="Slide Number Placeholder 3"/>
          <p:cNvSpPr>
            <a:spLocks noGrp="1"/>
          </p:cNvSpPr>
          <p:nvPr>
            <p:ph type="sldNum" sz="quarter" idx="5"/>
          </p:nvPr>
        </p:nvSpPr>
        <p:spPr/>
        <p:txBody>
          <a:bodyPr/>
          <a:lstStyle/>
          <a:p>
            <a:fld id="{4ACD2D73-27B8-4D73-BE2D-70344B101063}" type="slidenum">
              <a:rPr lang="en-US" smtClean="0"/>
              <a:pPr/>
              <a:t>2</a:t>
            </a:fld>
            <a:endParaRPr lang="en-US"/>
          </a:p>
        </p:txBody>
      </p:sp>
    </p:spTree>
    <p:extLst>
      <p:ext uri="{BB962C8B-B14F-4D97-AF65-F5344CB8AC3E}">
        <p14:creationId xmlns:p14="http://schemas.microsoft.com/office/powerpoint/2010/main" val="1640579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Latasha</a:t>
            </a:r>
          </a:p>
        </p:txBody>
      </p:sp>
      <p:sp>
        <p:nvSpPr>
          <p:cNvPr id="4" name="Slide Number Placeholder 3"/>
          <p:cNvSpPr>
            <a:spLocks noGrp="1"/>
          </p:cNvSpPr>
          <p:nvPr>
            <p:ph type="sldNum" sz="quarter" idx="5"/>
          </p:nvPr>
        </p:nvSpPr>
        <p:spPr/>
        <p:txBody>
          <a:bodyPr/>
          <a:lstStyle/>
          <a:p>
            <a:fld id="{E380116D-C350-5543-BDD3-997337FC7285}" type="slidenum">
              <a:rPr lang="en-US" smtClean="0"/>
              <a:t>20</a:t>
            </a:fld>
            <a:endParaRPr lang="en-US"/>
          </a:p>
        </p:txBody>
      </p:sp>
    </p:spTree>
    <p:extLst>
      <p:ext uri="{BB962C8B-B14F-4D97-AF65-F5344CB8AC3E}">
        <p14:creationId xmlns:p14="http://schemas.microsoft.com/office/powerpoint/2010/main" val="576644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E380116D-C350-5543-BDD3-997337FC7285}" type="slidenum">
              <a:rPr lang="en-US" smtClean="0"/>
              <a:t>21</a:t>
            </a:fld>
            <a:endParaRPr lang="en-US"/>
          </a:p>
        </p:txBody>
      </p:sp>
    </p:spTree>
    <p:extLst>
      <p:ext uri="{BB962C8B-B14F-4D97-AF65-F5344CB8AC3E}">
        <p14:creationId xmlns:p14="http://schemas.microsoft.com/office/powerpoint/2010/main" val="3493606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E380116D-C350-5543-BDD3-997337FC7285}" type="slidenum">
              <a:rPr lang="en-US" smtClean="0"/>
              <a:t>22</a:t>
            </a:fld>
            <a:endParaRPr lang="en-US"/>
          </a:p>
        </p:txBody>
      </p:sp>
    </p:spTree>
    <p:extLst>
      <p:ext uri="{BB962C8B-B14F-4D97-AF65-F5344CB8AC3E}">
        <p14:creationId xmlns:p14="http://schemas.microsoft.com/office/powerpoint/2010/main" val="3060299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Latasha</a:t>
            </a:r>
          </a:p>
        </p:txBody>
      </p:sp>
      <p:sp>
        <p:nvSpPr>
          <p:cNvPr id="4" name="Slide Number Placeholder 3"/>
          <p:cNvSpPr>
            <a:spLocks noGrp="1"/>
          </p:cNvSpPr>
          <p:nvPr>
            <p:ph type="sldNum" sz="quarter" idx="5"/>
          </p:nvPr>
        </p:nvSpPr>
        <p:spPr/>
        <p:txBody>
          <a:bodyPr/>
          <a:lstStyle/>
          <a:p>
            <a:fld id="{E380116D-C350-5543-BDD3-997337FC7285}" type="slidenum">
              <a:rPr lang="en-US" smtClean="0"/>
              <a:t>23</a:t>
            </a:fld>
            <a:endParaRPr lang="en-US"/>
          </a:p>
        </p:txBody>
      </p:sp>
    </p:spTree>
    <p:extLst>
      <p:ext uri="{BB962C8B-B14F-4D97-AF65-F5344CB8AC3E}">
        <p14:creationId xmlns:p14="http://schemas.microsoft.com/office/powerpoint/2010/main" val="108130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Latasha</a:t>
            </a:r>
          </a:p>
        </p:txBody>
      </p:sp>
      <p:sp>
        <p:nvSpPr>
          <p:cNvPr id="4" name="Slide Number Placeholder 3"/>
          <p:cNvSpPr>
            <a:spLocks noGrp="1"/>
          </p:cNvSpPr>
          <p:nvPr>
            <p:ph type="sldNum" sz="quarter" idx="5"/>
          </p:nvPr>
        </p:nvSpPr>
        <p:spPr/>
        <p:txBody>
          <a:bodyPr/>
          <a:lstStyle/>
          <a:p>
            <a:fld id="{E380116D-C350-5543-BDD3-997337FC7285}" type="slidenum">
              <a:rPr lang="en-US" smtClean="0"/>
              <a:t>24</a:t>
            </a:fld>
            <a:endParaRPr lang="en-US"/>
          </a:p>
        </p:txBody>
      </p:sp>
    </p:spTree>
    <p:extLst>
      <p:ext uri="{BB962C8B-B14F-4D97-AF65-F5344CB8AC3E}">
        <p14:creationId xmlns:p14="http://schemas.microsoft.com/office/powerpoint/2010/main" val="805126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Latasha</a:t>
            </a:r>
          </a:p>
        </p:txBody>
      </p:sp>
      <p:sp>
        <p:nvSpPr>
          <p:cNvPr id="4" name="Slide Number Placeholder 3"/>
          <p:cNvSpPr>
            <a:spLocks noGrp="1"/>
          </p:cNvSpPr>
          <p:nvPr>
            <p:ph type="sldNum" sz="quarter" idx="5"/>
          </p:nvPr>
        </p:nvSpPr>
        <p:spPr/>
        <p:txBody>
          <a:bodyPr/>
          <a:lstStyle/>
          <a:p>
            <a:fld id="{E380116D-C350-5543-BDD3-997337FC7285}" type="slidenum">
              <a:rPr lang="en-US" smtClean="0"/>
              <a:t>25</a:t>
            </a:fld>
            <a:endParaRPr lang="en-US"/>
          </a:p>
        </p:txBody>
      </p:sp>
    </p:spTree>
    <p:extLst>
      <p:ext uri="{BB962C8B-B14F-4D97-AF65-F5344CB8AC3E}">
        <p14:creationId xmlns:p14="http://schemas.microsoft.com/office/powerpoint/2010/main" val="2295461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Latasha</a:t>
            </a:r>
          </a:p>
        </p:txBody>
      </p:sp>
      <p:sp>
        <p:nvSpPr>
          <p:cNvPr id="4" name="Slide Number Placeholder 3"/>
          <p:cNvSpPr>
            <a:spLocks noGrp="1"/>
          </p:cNvSpPr>
          <p:nvPr>
            <p:ph type="sldNum" sz="quarter" idx="5"/>
          </p:nvPr>
        </p:nvSpPr>
        <p:spPr/>
        <p:txBody>
          <a:bodyPr/>
          <a:lstStyle/>
          <a:p>
            <a:fld id="{E380116D-C350-5543-BDD3-997337FC7285}" type="slidenum">
              <a:rPr lang="en-US" smtClean="0"/>
              <a:t>26</a:t>
            </a:fld>
            <a:endParaRPr lang="en-US"/>
          </a:p>
        </p:txBody>
      </p:sp>
    </p:spTree>
    <p:extLst>
      <p:ext uri="{BB962C8B-B14F-4D97-AF65-F5344CB8AC3E}">
        <p14:creationId xmlns:p14="http://schemas.microsoft.com/office/powerpoint/2010/main" val="3144819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Latasha</a:t>
            </a:r>
          </a:p>
        </p:txBody>
      </p:sp>
      <p:sp>
        <p:nvSpPr>
          <p:cNvPr id="4" name="Slide Number Placeholder 3"/>
          <p:cNvSpPr>
            <a:spLocks noGrp="1"/>
          </p:cNvSpPr>
          <p:nvPr>
            <p:ph type="sldNum" sz="quarter" idx="5"/>
          </p:nvPr>
        </p:nvSpPr>
        <p:spPr/>
        <p:txBody>
          <a:bodyPr/>
          <a:lstStyle/>
          <a:p>
            <a:fld id="{E380116D-C350-5543-BDD3-997337FC7285}" type="slidenum">
              <a:rPr lang="en-US" smtClean="0"/>
              <a:t>27</a:t>
            </a:fld>
            <a:endParaRPr lang="en-US"/>
          </a:p>
        </p:txBody>
      </p:sp>
    </p:spTree>
    <p:extLst>
      <p:ext uri="{BB962C8B-B14F-4D97-AF65-F5344CB8AC3E}">
        <p14:creationId xmlns:p14="http://schemas.microsoft.com/office/powerpoint/2010/main" val="3520476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E380116D-C350-5543-BDD3-997337FC7285}" type="slidenum">
              <a:rPr lang="en-US" smtClean="0"/>
              <a:t>28</a:t>
            </a:fld>
            <a:endParaRPr lang="en-US"/>
          </a:p>
        </p:txBody>
      </p:sp>
    </p:spTree>
    <p:extLst>
      <p:ext uri="{BB962C8B-B14F-4D97-AF65-F5344CB8AC3E}">
        <p14:creationId xmlns:p14="http://schemas.microsoft.com/office/powerpoint/2010/main" val="1546366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Latasha</a:t>
            </a:r>
          </a:p>
        </p:txBody>
      </p:sp>
      <p:sp>
        <p:nvSpPr>
          <p:cNvPr id="4" name="Slide Number Placeholder 3"/>
          <p:cNvSpPr>
            <a:spLocks noGrp="1"/>
          </p:cNvSpPr>
          <p:nvPr>
            <p:ph type="sldNum" sz="quarter" idx="5"/>
          </p:nvPr>
        </p:nvSpPr>
        <p:spPr/>
        <p:txBody>
          <a:bodyPr/>
          <a:lstStyle/>
          <a:p>
            <a:fld id="{E380116D-C350-5543-BDD3-997337FC7285}" type="slidenum">
              <a:rPr lang="en-US" smtClean="0"/>
              <a:t>29</a:t>
            </a:fld>
            <a:endParaRPr lang="en-US"/>
          </a:p>
        </p:txBody>
      </p:sp>
    </p:spTree>
    <p:extLst>
      <p:ext uri="{BB962C8B-B14F-4D97-AF65-F5344CB8AC3E}">
        <p14:creationId xmlns:p14="http://schemas.microsoft.com/office/powerpoint/2010/main" val="4242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E380116D-C350-5543-BDD3-997337FC7285}" type="slidenum">
              <a:rPr lang="en-US" smtClean="0"/>
              <a:t>3</a:t>
            </a:fld>
            <a:endParaRPr lang="en-US"/>
          </a:p>
        </p:txBody>
      </p:sp>
    </p:spTree>
    <p:extLst>
      <p:ext uri="{BB962C8B-B14F-4D97-AF65-F5344CB8AC3E}">
        <p14:creationId xmlns:p14="http://schemas.microsoft.com/office/powerpoint/2010/main" val="1721277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Latasha</a:t>
            </a:r>
          </a:p>
        </p:txBody>
      </p:sp>
      <p:sp>
        <p:nvSpPr>
          <p:cNvPr id="4" name="Slide Number Placeholder 3"/>
          <p:cNvSpPr>
            <a:spLocks noGrp="1"/>
          </p:cNvSpPr>
          <p:nvPr>
            <p:ph type="sldNum" sz="quarter" idx="5"/>
          </p:nvPr>
        </p:nvSpPr>
        <p:spPr/>
        <p:txBody>
          <a:bodyPr/>
          <a:lstStyle/>
          <a:p>
            <a:fld id="{E380116D-C350-5543-BDD3-997337FC7285}" type="slidenum">
              <a:rPr lang="en-US" smtClean="0"/>
              <a:t>30</a:t>
            </a:fld>
            <a:endParaRPr lang="en-US"/>
          </a:p>
        </p:txBody>
      </p:sp>
    </p:spTree>
    <p:extLst>
      <p:ext uri="{BB962C8B-B14F-4D97-AF65-F5344CB8AC3E}">
        <p14:creationId xmlns:p14="http://schemas.microsoft.com/office/powerpoint/2010/main" val="811030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E380116D-C350-5543-BDD3-997337FC7285}" type="slidenum">
              <a:rPr lang="en-US" smtClean="0"/>
              <a:t>31</a:t>
            </a:fld>
            <a:endParaRPr lang="en-US"/>
          </a:p>
        </p:txBody>
      </p:sp>
    </p:spTree>
    <p:extLst>
      <p:ext uri="{BB962C8B-B14F-4D97-AF65-F5344CB8AC3E}">
        <p14:creationId xmlns:p14="http://schemas.microsoft.com/office/powerpoint/2010/main" val="347006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E380116D-C350-5543-BDD3-997337FC7285}" type="slidenum">
              <a:rPr lang="en-US" smtClean="0"/>
              <a:t>4</a:t>
            </a:fld>
            <a:endParaRPr lang="en-US"/>
          </a:p>
        </p:txBody>
      </p:sp>
    </p:spTree>
    <p:extLst>
      <p:ext uri="{BB962C8B-B14F-4D97-AF65-F5344CB8AC3E}">
        <p14:creationId xmlns:p14="http://schemas.microsoft.com/office/powerpoint/2010/main" val="287689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Always</a:t>
            </a:r>
            <a:r>
              <a:rPr lang="en-US" b="1" baseline="0" dirty="0"/>
              <a:t> helpful to apply early!</a:t>
            </a:r>
            <a:endParaRPr lang="en-US" b="1" dirty="0"/>
          </a:p>
        </p:txBody>
      </p:sp>
      <p:sp>
        <p:nvSpPr>
          <p:cNvPr id="4" name="Slide Number Placeholder 3"/>
          <p:cNvSpPr>
            <a:spLocks noGrp="1"/>
          </p:cNvSpPr>
          <p:nvPr>
            <p:ph type="sldNum" sz="quarter" idx="10"/>
          </p:nvPr>
        </p:nvSpPr>
        <p:spPr/>
        <p:txBody>
          <a:bodyPr/>
          <a:lstStyle/>
          <a:p>
            <a:fld id="{E380116D-C350-5543-BDD3-997337FC7285}" type="slidenum">
              <a:rPr lang="en-US" smtClean="0"/>
              <a:t>5</a:t>
            </a:fld>
            <a:endParaRPr lang="en-US"/>
          </a:p>
        </p:txBody>
      </p:sp>
    </p:spTree>
    <p:extLst>
      <p:ext uri="{BB962C8B-B14F-4D97-AF65-F5344CB8AC3E}">
        <p14:creationId xmlns:p14="http://schemas.microsoft.com/office/powerpoint/2010/main" val="344459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Always</a:t>
            </a:r>
            <a:r>
              <a:rPr lang="en-US" b="1" baseline="0" dirty="0"/>
              <a:t> helpful to apply early!</a:t>
            </a:r>
            <a:endParaRPr lang="en-US" b="1" dirty="0"/>
          </a:p>
        </p:txBody>
      </p:sp>
      <p:sp>
        <p:nvSpPr>
          <p:cNvPr id="4" name="Slide Number Placeholder 3"/>
          <p:cNvSpPr>
            <a:spLocks noGrp="1"/>
          </p:cNvSpPr>
          <p:nvPr>
            <p:ph type="sldNum" sz="quarter" idx="10"/>
          </p:nvPr>
        </p:nvSpPr>
        <p:spPr/>
        <p:txBody>
          <a:bodyPr/>
          <a:lstStyle/>
          <a:p>
            <a:fld id="{E380116D-C350-5543-BDD3-997337FC7285}" type="slidenum">
              <a:rPr lang="en-US" smtClean="0"/>
              <a:t>6</a:t>
            </a:fld>
            <a:endParaRPr lang="en-US"/>
          </a:p>
        </p:txBody>
      </p:sp>
    </p:spTree>
    <p:extLst>
      <p:ext uri="{BB962C8B-B14F-4D97-AF65-F5344CB8AC3E}">
        <p14:creationId xmlns:p14="http://schemas.microsoft.com/office/powerpoint/2010/main" val="2634582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E380116D-C350-5543-BDD3-997337FC7285}" type="slidenum">
              <a:rPr lang="en-US" smtClean="0"/>
              <a:t>7</a:t>
            </a:fld>
            <a:endParaRPr lang="en-US"/>
          </a:p>
        </p:txBody>
      </p:sp>
    </p:spTree>
    <p:extLst>
      <p:ext uri="{BB962C8B-B14F-4D97-AF65-F5344CB8AC3E}">
        <p14:creationId xmlns:p14="http://schemas.microsoft.com/office/powerpoint/2010/main" val="232816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Latasha</a:t>
            </a:r>
          </a:p>
        </p:txBody>
      </p:sp>
      <p:sp>
        <p:nvSpPr>
          <p:cNvPr id="4" name="Slide Number Placeholder 3"/>
          <p:cNvSpPr>
            <a:spLocks noGrp="1"/>
          </p:cNvSpPr>
          <p:nvPr>
            <p:ph type="sldNum" sz="quarter" idx="5"/>
          </p:nvPr>
        </p:nvSpPr>
        <p:spPr/>
        <p:txBody>
          <a:bodyPr/>
          <a:lstStyle/>
          <a:p>
            <a:fld id="{E380116D-C350-5543-BDD3-997337FC7285}" type="slidenum">
              <a:rPr lang="en-US" smtClean="0"/>
              <a:t>8</a:t>
            </a:fld>
            <a:endParaRPr lang="en-US"/>
          </a:p>
        </p:txBody>
      </p:sp>
    </p:spTree>
    <p:extLst>
      <p:ext uri="{BB962C8B-B14F-4D97-AF65-F5344CB8AC3E}">
        <p14:creationId xmlns:p14="http://schemas.microsoft.com/office/powerpoint/2010/main" val="2440755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Always</a:t>
            </a:r>
            <a:r>
              <a:rPr lang="en-US" b="1" baseline="0" dirty="0"/>
              <a:t> helpful to apply early!</a:t>
            </a:r>
            <a:endParaRPr lang="en-US" b="1" dirty="0"/>
          </a:p>
        </p:txBody>
      </p:sp>
      <p:sp>
        <p:nvSpPr>
          <p:cNvPr id="4" name="Slide Number Placeholder 3"/>
          <p:cNvSpPr>
            <a:spLocks noGrp="1"/>
          </p:cNvSpPr>
          <p:nvPr>
            <p:ph type="sldNum" sz="quarter" idx="10"/>
          </p:nvPr>
        </p:nvSpPr>
        <p:spPr/>
        <p:txBody>
          <a:bodyPr/>
          <a:lstStyle/>
          <a:p>
            <a:fld id="{E380116D-C350-5543-BDD3-997337FC7285}" type="slidenum">
              <a:rPr lang="en-US" smtClean="0"/>
              <a:t>9</a:t>
            </a:fld>
            <a:endParaRPr lang="en-US"/>
          </a:p>
        </p:txBody>
      </p:sp>
    </p:spTree>
    <p:extLst>
      <p:ext uri="{BB962C8B-B14F-4D97-AF65-F5344CB8AC3E}">
        <p14:creationId xmlns:p14="http://schemas.microsoft.com/office/powerpoint/2010/main" val="829494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5C2D0A14-52DF-1645-83D3-331C5666E718}" type="datetimeFigureOut">
              <a:rPr lang="en-US" smtClean="0"/>
              <a:t>9/3/21</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7010243A-C605-FC45-9C99-8EA2251795F6}"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5433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D0A14-52DF-1645-83D3-331C5666E718}"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0243A-C605-FC45-9C99-8EA2251795F6}" type="slidenum">
              <a:rPr lang="en-US" smtClean="0"/>
              <a:t>‹#›</a:t>
            </a:fld>
            <a:endParaRPr lang="en-US"/>
          </a:p>
        </p:txBody>
      </p:sp>
    </p:spTree>
    <p:extLst>
      <p:ext uri="{BB962C8B-B14F-4D97-AF65-F5344CB8AC3E}">
        <p14:creationId xmlns:p14="http://schemas.microsoft.com/office/powerpoint/2010/main" val="357351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D0A14-52DF-1645-83D3-331C5666E718}"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0243A-C605-FC45-9C99-8EA2251795F6}" type="slidenum">
              <a:rPr lang="en-US" smtClean="0"/>
              <a:t>‹#›</a:t>
            </a:fld>
            <a:endParaRPr lang="en-US"/>
          </a:p>
        </p:txBody>
      </p:sp>
    </p:spTree>
    <p:extLst>
      <p:ext uri="{BB962C8B-B14F-4D97-AF65-F5344CB8AC3E}">
        <p14:creationId xmlns:p14="http://schemas.microsoft.com/office/powerpoint/2010/main" val="1071204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D0A14-52DF-1645-83D3-331C5666E718}"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0243A-C605-FC45-9C99-8EA2251795F6}"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678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D0A14-52DF-1645-83D3-331C5666E718}"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0243A-C605-FC45-9C99-8EA2251795F6}" type="slidenum">
              <a:rPr lang="en-US" smtClean="0"/>
              <a:t>‹#›</a:t>
            </a:fld>
            <a:endParaRPr lang="en-US"/>
          </a:p>
        </p:txBody>
      </p:sp>
    </p:spTree>
    <p:extLst>
      <p:ext uri="{BB962C8B-B14F-4D97-AF65-F5344CB8AC3E}">
        <p14:creationId xmlns:p14="http://schemas.microsoft.com/office/powerpoint/2010/main" val="218112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C2D0A14-52DF-1645-83D3-331C5666E718}"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10243A-C605-FC45-9C99-8EA2251795F6}" type="slidenum">
              <a:rPr lang="en-US" smtClean="0"/>
              <a:t>‹#›</a:t>
            </a:fld>
            <a:endParaRPr lang="en-US"/>
          </a:p>
        </p:txBody>
      </p:sp>
    </p:spTree>
    <p:extLst>
      <p:ext uri="{BB962C8B-B14F-4D97-AF65-F5344CB8AC3E}">
        <p14:creationId xmlns:p14="http://schemas.microsoft.com/office/powerpoint/2010/main" val="1335570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C2D0A14-52DF-1645-83D3-331C5666E718}"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10243A-C605-FC45-9C99-8EA2251795F6}" type="slidenum">
              <a:rPr lang="en-US" smtClean="0"/>
              <a:t>‹#›</a:t>
            </a:fld>
            <a:endParaRPr lang="en-US"/>
          </a:p>
        </p:txBody>
      </p:sp>
    </p:spTree>
    <p:extLst>
      <p:ext uri="{BB962C8B-B14F-4D97-AF65-F5344CB8AC3E}">
        <p14:creationId xmlns:p14="http://schemas.microsoft.com/office/powerpoint/2010/main" val="570079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D0A14-52DF-1645-83D3-331C5666E718}"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0243A-C605-FC45-9C99-8EA2251795F6}" type="slidenum">
              <a:rPr lang="en-US" smtClean="0"/>
              <a:t>‹#›</a:t>
            </a:fld>
            <a:endParaRPr lang="en-US"/>
          </a:p>
        </p:txBody>
      </p:sp>
    </p:spTree>
    <p:extLst>
      <p:ext uri="{BB962C8B-B14F-4D97-AF65-F5344CB8AC3E}">
        <p14:creationId xmlns:p14="http://schemas.microsoft.com/office/powerpoint/2010/main" val="2362675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D0A14-52DF-1645-83D3-331C5666E718}"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0243A-C605-FC45-9C99-8EA2251795F6}" type="slidenum">
              <a:rPr lang="en-US" smtClean="0"/>
              <a:t>‹#›</a:t>
            </a:fld>
            <a:endParaRPr lang="en-US"/>
          </a:p>
        </p:txBody>
      </p:sp>
    </p:spTree>
    <p:extLst>
      <p:ext uri="{BB962C8B-B14F-4D97-AF65-F5344CB8AC3E}">
        <p14:creationId xmlns:p14="http://schemas.microsoft.com/office/powerpoint/2010/main" val="1280680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7CEA4-626E-4F97-B852-EAEC405533E6}" type="slidenum">
              <a:rPr lang="en-US" smtClean="0"/>
              <a:pPr/>
              <a:t>‹#›</a:t>
            </a:fld>
            <a:endParaRPr lang="en-US" dirty="0"/>
          </a:p>
        </p:txBody>
      </p:sp>
    </p:spTree>
    <p:extLst>
      <p:ext uri="{BB962C8B-B14F-4D97-AF65-F5344CB8AC3E}">
        <p14:creationId xmlns:p14="http://schemas.microsoft.com/office/powerpoint/2010/main" val="13715426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D0A14-52DF-1645-83D3-331C5666E718}"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0243A-C605-FC45-9C99-8EA2251795F6}" type="slidenum">
              <a:rPr lang="en-US" smtClean="0"/>
              <a:t>‹#›</a:t>
            </a:fld>
            <a:endParaRPr lang="en-US"/>
          </a:p>
        </p:txBody>
      </p:sp>
    </p:spTree>
    <p:extLst>
      <p:ext uri="{BB962C8B-B14F-4D97-AF65-F5344CB8AC3E}">
        <p14:creationId xmlns:p14="http://schemas.microsoft.com/office/powerpoint/2010/main" val="316095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D0A14-52DF-1645-83D3-331C5666E718}" type="datetimeFigureOut">
              <a:rPr lang="en-US" smtClean="0"/>
              <a:t>9/3/21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0243A-C605-FC45-9C99-8EA2251795F6}" type="slidenum">
              <a:rPr lang="en-US" smtClean="0"/>
              <a:t>‹#›</a:t>
            </a:fld>
            <a:endParaRPr lang="en-US"/>
          </a:p>
        </p:txBody>
      </p:sp>
    </p:spTree>
    <p:extLst>
      <p:ext uri="{BB962C8B-B14F-4D97-AF65-F5344CB8AC3E}">
        <p14:creationId xmlns:p14="http://schemas.microsoft.com/office/powerpoint/2010/main" val="10314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2D0A14-52DF-1645-83D3-331C5666E718}"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0243A-C605-FC45-9C99-8EA2251795F6}" type="slidenum">
              <a:rPr lang="en-US" smtClean="0"/>
              <a:t>‹#›</a:t>
            </a:fld>
            <a:endParaRPr lang="en-US"/>
          </a:p>
        </p:txBody>
      </p:sp>
    </p:spTree>
    <p:extLst>
      <p:ext uri="{BB962C8B-B14F-4D97-AF65-F5344CB8AC3E}">
        <p14:creationId xmlns:p14="http://schemas.microsoft.com/office/powerpoint/2010/main" val="42551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2D0A14-52DF-1645-83D3-331C5666E718}" type="datetimeFigureOut">
              <a:rPr lang="en-US" smtClean="0"/>
              <a:t>9/3/21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10243A-C605-FC45-9C99-8EA2251795F6}" type="slidenum">
              <a:rPr lang="en-US" smtClean="0"/>
              <a:t>‹#›</a:t>
            </a:fld>
            <a:endParaRPr lang="en-US"/>
          </a:p>
        </p:txBody>
      </p:sp>
    </p:spTree>
    <p:extLst>
      <p:ext uri="{BB962C8B-B14F-4D97-AF65-F5344CB8AC3E}">
        <p14:creationId xmlns:p14="http://schemas.microsoft.com/office/powerpoint/2010/main" val="342784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2D0A14-52DF-1645-83D3-331C5666E718}" type="datetimeFigureOut">
              <a:rPr lang="en-US" smtClean="0"/>
              <a:t>9/3/21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10243A-C605-FC45-9C99-8EA2251795F6}" type="slidenum">
              <a:rPr lang="en-US" smtClean="0"/>
              <a:t>‹#›</a:t>
            </a:fld>
            <a:endParaRPr lang="en-US"/>
          </a:p>
        </p:txBody>
      </p:sp>
    </p:spTree>
    <p:extLst>
      <p:ext uri="{BB962C8B-B14F-4D97-AF65-F5344CB8AC3E}">
        <p14:creationId xmlns:p14="http://schemas.microsoft.com/office/powerpoint/2010/main" val="265161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D0A14-52DF-1645-83D3-331C5666E718}" type="datetimeFigureOut">
              <a:rPr lang="en-US" smtClean="0"/>
              <a:t>9/3/21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10243A-C605-FC45-9C99-8EA2251795F6}" type="slidenum">
              <a:rPr lang="en-US" smtClean="0"/>
              <a:t>‹#›</a:t>
            </a:fld>
            <a:endParaRPr lang="en-US"/>
          </a:p>
        </p:txBody>
      </p:sp>
    </p:spTree>
    <p:extLst>
      <p:ext uri="{BB962C8B-B14F-4D97-AF65-F5344CB8AC3E}">
        <p14:creationId xmlns:p14="http://schemas.microsoft.com/office/powerpoint/2010/main" val="13697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D0A14-52DF-1645-83D3-331C5666E718}"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0243A-C605-FC45-9C99-8EA2251795F6}" type="slidenum">
              <a:rPr lang="en-US" smtClean="0"/>
              <a:t>‹#›</a:t>
            </a:fld>
            <a:endParaRPr lang="en-US"/>
          </a:p>
        </p:txBody>
      </p:sp>
    </p:spTree>
    <p:extLst>
      <p:ext uri="{BB962C8B-B14F-4D97-AF65-F5344CB8AC3E}">
        <p14:creationId xmlns:p14="http://schemas.microsoft.com/office/powerpoint/2010/main" val="116398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D0A14-52DF-1645-83D3-331C5666E718}" type="datetimeFigureOut">
              <a:rPr lang="en-US" smtClean="0"/>
              <a:t>9/3/21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0243A-C605-FC45-9C99-8EA2251795F6}" type="slidenum">
              <a:rPr lang="en-US" smtClean="0"/>
              <a:t>‹#›</a:t>
            </a:fld>
            <a:endParaRPr lang="en-US"/>
          </a:p>
        </p:txBody>
      </p:sp>
    </p:spTree>
    <p:extLst>
      <p:ext uri="{BB962C8B-B14F-4D97-AF65-F5344CB8AC3E}">
        <p14:creationId xmlns:p14="http://schemas.microsoft.com/office/powerpoint/2010/main" val="104514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C2D0A14-52DF-1645-83D3-331C5666E718}" type="datetimeFigureOut">
              <a:rPr lang="en-US" smtClean="0"/>
              <a:t>9/3/21</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7010243A-C605-FC45-9C99-8EA2251795F6}" type="slidenum">
              <a:rPr lang="en-US" smtClean="0"/>
              <a:t>‹#›</a:t>
            </a:fld>
            <a:endParaRPr lang="en-US"/>
          </a:p>
        </p:txBody>
      </p:sp>
    </p:spTree>
    <p:extLst>
      <p:ext uri="{BB962C8B-B14F-4D97-AF65-F5344CB8AC3E}">
        <p14:creationId xmlns:p14="http://schemas.microsoft.com/office/powerpoint/2010/main" val="2003693277"/>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 id="2147483924" r:id="rId18"/>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wisvilletx.scriborder.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isd.net/Page/2008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cacfairs.org/virtu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exasoncourse.org/students-and-families/grade-late-high-schoo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isd.net/Page/2448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collegereadiness.collegeboard.org/sa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actstudent.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nigo.com/" TargetMode="External"/><Relationship Id="rId7" Type="http://schemas.openxmlformats.org/officeDocument/2006/relationships/hyperlink" Target="https://www.lisdef.com/student-programs/scholarship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careeronestop.org/" TargetMode="External"/><Relationship Id="rId5" Type="http://schemas.openxmlformats.org/officeDocument/2006/relationships/hyperlink" Target="https://www.scholarships.com/" TargetMode="External"/><Relationship Id="rId4" Type="http://schemas.openxmlformats.org/officeDocument/2006/relationships/hyperlink" Target="https://www.fastweb.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lewisvilleisd.webex.com/lewisvilleisd/j.php?MTID=m4550d47d8207e3670b913a0fd938b0f5"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www.dailyclipart.net/clipart/category/money-clip-art/" TargetMode="Externa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hyperlink" Target="https://web3.ncaa.org/ecwr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hyperlink" Target="https://admissions.utexas.edu/enroll/ca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admissions.utexas.edu/enroll/pac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valles@lisd.ne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jnsimpson@collin.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oapplytexa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ommonapp.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hyperlink" Target="mailto:bradleyj@lisd.net" TargetMode="External"/><Relationship Id="rId3" Type="http://schemas.openxmlformats.org/officeDocument/2006/relationships/hyperlink" Target="mailto:rayfordlm@lisd.net" TargetMode="External"/><Relationship Id="rId7" Type="http://schemas.openxmlformats.org/officeDocument/2006/relationships/hyperlink" Target="mailto:fieldsjr@lisd.net" TargetMode="External"/><Relationship Id="rId12"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mailto:hoodm@lisd.net" TargetMode="External"/><Relationship Id="rId11" Type="http://schemas.openxmlformats.org/officeDocument/2006/relationships/hyperlink" Target="mailto:jarobinson@collin.edu" TargetMode="External"/><Relationship Id="rId5" Type="http://schemas.openxmlformats.org/officeDocument/2006/relationships/hyperlink" Target="mailto:lovetts@lisd.net" TargetMode="External"/><Relationship Id="rId10" Type="http://schemas.openxmlformats.org/officeDocument/2006/relationships/hyperlink" Target="mailto:reneej@lisd.net" TargetMode="External"/><Relationship Id="rId4" Type="http://schemas.openxmlformats.org/officeDocument/2006/relationships/hyperlink" Target="mailto:chengP@lisd.net" TargetMode="External"/><Relationship Id="rId9" Type="http://schemas.openxmlformats.org/officeDocument/2006/relationships/hyperlink" Target="mailto:clingank@lisd.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ollin.edu/gettingstarted/admissions/freshman.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roll.utdallas.edu/freshman/application-proces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5876-866D-1D48-8C29-F423EFA66FB5}"/>
              </a:ext>
            </a:extLst>
          </p:cNvPr>
          <p:cNvSpPr>
            <a:spLocks noGrp="1"/>
          </p:cNvSpPr>
          <p:nvPr>
            <p:ph type="ctrTitle"/>
          </p:nvPr>
        </p:nvSpPr>
        <p:spPr>
          <a:xfrm rot="21420000">
            <a:off x="1996507" y="936563"/>
            <a:ext cx="8657055" cy="2463676"/>
          </a:xfrm>
        </p:spPr>
        <p:txBody>
          <a:bodyPr>
            <a:normAutofit fontScale="90000"/>
          </a:bodyPr>
          <a:lstStyle/>
          <a:p>
            <a:r>
              <a:rPr lang="en-US" dirty="0"/>
              <a:t>Hebron High School  Class of 2022</a:t>
            </a:r>
          </a:p>
        </p:txBody>
      </p:sp>
      <p:sp>
        <p:nvSpPr>
          <p:cNvPr id="3" name="Subtitle 2">
            <a:extLst>
              <a:ext uri="{FF2B5EF4-FFF2-40B4-BE49-F238E27FC236}">
                <a16:creationId xmlns:a16="http://schemas.microsoft.com/office/drawing/2014/main" id="{923C264C-7993-864F-9D4C-4D54A7C9463E}"/>
              </a:ext>
            </a:extLst>
          </p:cNvPr>
          <p:cNvSpPr>
            <a:spLocks noGrp="1"/>
          </p:cNvSpPr>
          <p:nvPr>
            <p:ph type="subTitle" idx="1"/>
          </p:nvPr>
        </p:nvSpPr>
        <p:spPr/>
        <p:txBody>
          <a:bodyPr/>
          <a:lstStyle/>
          <a:p>
            <a:r>
              <a:rPr lang="en-US" dirty="0"/>
              <a:t>Senior information   </a:t>
            </a:r>
          </a:p>
        </p:txBody>
      </p:sp>
      <p:pic>
        <p:nvPicPr>
          <p:cNvPr id="7" name="Picture 6">
            <a:extLst>
              <a:ext uri="{FF2B5EF4-FFF2-40B4-BE49-F238E27FC236}">
                <a16:creationId xmlns:a16="http://schemas.microsoft.com/office/drawing/2014/main" id="{645FC720-32AA-4049-A5EB-9A4B054466D7}"/>
              </a:ext>
            </a:extLst>
          </p:cNvPr>
          <p:cNvPicPr>
            <a:picLocks noChangeAspect="1"/>
          </p:cNvPicPr>
          <p:nvPr/>
        </p:nvPicPr>
        <p:blipFill>
          <a:blip r:embed="rId3"/>
          <a:stretch>
            <a:fillRect/>
          </a:stretch>
        </p:blipFill>
        <p:spPr>
          <a:xfrm>
            <a:off x="358895" y="2675105"/>
            <a:ext cx="4754958" cy="2646907"/>
          </a:xfrm>
          <a:prstGeom prst="rect">
            <a:avLst/>
          </a:prstGeom>
        </p:spPr>
      </p:pic>
    </p:spTree>
    <p:extLst>
      <p:ext uri="{BB962C8B-B14F-4D97-AF65-F5344CB8AC3E}">
        <p14:creationId xmlns:p14="http://schemas.microsoft.com/office/powerpoint/2010/main" val="1541775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B037-4D2F-0040-914B-3DC9A735A4ED}"/>
              </a:ext>
            </a:extLst>
          </p:cNvPr>
          <p:cNvSpPr>
            <a:spLocks noGrp="1"/>
          </p:cNvSpPr>
          <p:nvPr>
            <p:ph type="title"/>
          </p:nvPr>
        </p:nvSpPr>
        <p:spPr>
          <a:xfrm>
            <a:off x="0" y="0"/>
            <a:ext cx="10396882" cy="1151965"/>
          </a:xfrm>
        </p:spPr>
        <p:txBody>
          <a:bodyPr/>
          <a:lstStyle/>
          <a:p>
            <a:r>
              <a:rPr lang="en-US" dirty="0"/>
              <a:t>HHS Transcript Requests</a:t>
            </a:r>
          </a:p>
        </p:txBody>
      </p:sp>
      <p:sp>
        <p:nvSpPr>
          <p:cNvPr id="3" name="Content Placeholder 2">
            <a:extLst>
              <a:ext uri="{FF2B5EF4-FFF2-40B4-BE49-F238E27FC236}">
                <a16:creationId xmlns:a16="http://schemas.microsoft.com/office/drawing/2014/main" id="{C04E79A0-3E16-A941-B097-A917D696B874}"/>
              </a:ext>
            </a:extLst>
          </p:cNvPr>
          <p:cNvSpPr>
            <a:spLocks noGrp="1"/>
          </p:cNvSpPr>
          <p:nvPr>
            <p:ph sz="quarter" idx="13"/>
          </p:nvPr>
        </p:nvSpPr>
        <p:spPr>
          <a:xfrm>
            <a:off x="685800" y="1371600"/>
            <a:ext cx="10394707" cy="4002985"/>
          </a:xfrm>
        </p:spPr>
        <p:txBody>
          <a:bodyPr>
            <a:normAutofit fontScale="85000" lnSpcReduction="20000"/>
          </a:bodyPr>
          <a:lstStyle/>
          <a:p>
            <a:r>
              <a:rPr lang="en-US" dirty="0">
                <a:latin typeface="Arial" panose="020B0604020202020204" pitchFamily="34" charset="0"/>
                <a:cs typeface="Arial" panose="020B0604020202020204" pitchFamily="34" charset="0"/>
              </a:rPr>
              <a:t>Transcript requests are all online </a:t>
            </a:r>
          </a:p>
          <a:p>
            <a:r>
              <a:rPr lang="en-US" dirty="0">
                <a:latin typeface="Arial" panose="020B0604020202020204" pitchFamily="34" charset="0"/>
                <a:cs typeface="Arial" panose="020B0604020202020204" pitchFamily="34" charset="0"/>
                <a:hlinkClick r:id="rId3"/>
              </a:rPr>
              <a:t>https://lewisvilletx.scriborder.com/</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Our Campus Registrars process your requests once you have submitted them on this site</a:t>
            </a:r>
          </a:p>
          <a:p>
            <a:r>
              <a:rPr lang="en-US" dirty="0">
                <a:latin typeface="Arial" panose="020B0604020202020204" pitchFamily="34" charset="0"/>
                <a:cs typeface="Arial" panose="020B0604020202020204" pitchFamily="34" charset="0"/>
              </a:rPr>
              <a:t>Make sure to put your cell number on the request– you will receive a digital receipt when the transcript has been sent from the system</a:t>
            </a:r>
          </a:p>
          <a:p>
            <a:r>
              <a:rPr lang="en-US" dirty="0">
                <a:latin typeface="Arial" panose="020B0604020202020204" pitchFamily="34" charset="0"/>
                <a:cs typeface="Arial" panose="020B0604020202020204" pitchFamily="34" charset="0"/>
              </a:rPr>
              <a:t>First 5 transcripts are free.  $5 for each subsequent request.  </a:t>
            </a:r>
            <a:r>
              <a:rPr lang="en-US" dirty="0">
                <a:highlight>
                  <a:srgbClr val="FFFF00"/>
                </a:highlight>
                <a:latin typeface="Arial" panose="020B0604020202020204" pitchFamily="34" charset="0"/>
                <a:cs typeface="Arial" panose="020B0604020202020204" pitchFamily="34" charset="0"/>
              </a:rPr>
              <a:t>Final transcript </a:t>
            </a:r>
            <a:r>
              <a:rPr lang="en-US" dirty="0">
                <a:latin typeface="Arial" panose="020B0604020202020204" pitchFamily="34" charset="0"/>
                <a:cs typeface="Arial" panose="020B0604020202020204" pitchFamily="34" charset="0"/>
              </a:rPr>
              <a:t>is also free, at the end of the school year </a:t>
            </a:r>
            <a:r>
              <a:rPr lang="en-US" dirty="0">
                <a:highlight>
                  <a:srgbClr val="FFFF00"/>
                </a:highlight>
                <a:latin typeface="Arial" panose="020B0604020202020204" pitchFamily="34" charset="0"/>
                <a:cs typeface="Arial" panose="020B0604020202020204" pitchFamily="34" charset="0"/>
              </a:rPr>
              <a:t>(You will request this one in May…not right now!)</a:t>
            </a:r>
          </a:p>
          <a:p>
            <a:r>
              <a:rPr lang="en-US" dirty="0">
                <a:latin typeface="Arial" panose="020B0604020202020204" pitchFamily="34" charset="0"/>
                <a:cs typeface="Arial" panose="020B0604020202020204" pitchFamily="34" charset="0"/>
              </a:rPr>
              <a:t>They go digitally, but it sometimes takes colleges up to 2 weeks to download your uploaded transcript from their system</a:t>
            </a:r>
          </a:p>
          <a:p>
            <a:r>
              <a:rPr lang="en-US" dirty="0">
                <a:latin typeface="Arial" panose="020B0604020202020204" pitchFamily="34" charset="0"/>
                <a:cs typeface="Arial" panose="020B0604020202020204" pitchFamily="34" charset="0"/>
              </a:rPr>
              <a:t>Apply.  Submit your application. THEN submit your transcript request.</a:t>
            </a:r>
          </a:p>
          <a:p>
            <a:endParaRPr lang="en-US" dirty="0"/>
          </a:p>
          <a:p>
            <a:endParaRPr lang="en-US" dirty="0"/>
          </a:p>
        </p:txBody>
      </p:sp>
    </p:spTree>
    <p:extLst>
      <p:ext uri="{BB962C8B-B14F-4D97-AF65-F5344CB8AC3E}">
        <p14:creationId xmlns:p14="http://schemas.microsoft.com/office/powerpoint/2010/main" val="24301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B037-4D2F-0040-914B-3DC9A735A4ED}"/>
              </a:ext>
            </a:extLst>
          </p:cNvPr>
          <p:cNvSpPr>
            <a:spLocks noGrp="1"/>
          </p:cNvSpPr>
          <p:nvPr>
            <p:ph type="title"/>
          </p:nvPr>
        </p:nvSpPr>
        <p:spPr>
          <a:xfrm>
            <a:off x="683625" y="439221"/>
            <a:ext cx="10396882" cy="1151965"/>
          </a:xfrm>
        </p:spPr>
        <p:txBody>
          <a:bodyPr>
            <a:normAutofit fontScale="90000"/>
          </a:bodyPr>
          <a:lstStyle/>
          <a:p>
            <a:r>
              <a:rPr lang="en-US" dirty="0"/>
              <a:t>Transcript Requests: What if I haven’t completed high school?</a:t>
            </a:r>
          </a:p>
        </p:txBody>
      </p:sp>
      <p:sp>
        <p:nvSpPr>
          <p:cNvPr id="3" name="Content Placeholder 2">
            <a:extLst>
              <a:ext uri="{FF2B5EF4-FFF2-40B4-BE49-F238E27FC236}">
                <a16:creationId xmlns:a16="http://schemas.microsoft.com/office/drawing/2014/main" id="{C04E79A0-3E16-A941-B097-A917D696B874}"/>
              </a:ext>
            </a:extLst>
          </p:cNvPr>
          <p:cNvSpPr>
            <a:spLocks noGrp="1"/>
          </p:cNvSpPr>
          <p:nvPr>
            <p:ph sz="quarter" idx="13"/>
          </p:nvPr>
        </p:nvSpPr>
        <p:spPr>
          <a:xfrm>
            <a:off x="519546" y="1591186"/>
            <a:ext cx="10394707" cy="4208095"/>
          </a:xfrm>
        </p:spPr>
        <p:txBody>
          <a:bodyPr>
            <a:normAutofit fontScale="92500"/>
          </a:bodyPr>
          <a:lstStyle/>
          <a:p>
            <a:r>
              <a:rPr lang="en-US" sz="2300" dirty="0">
                <a:latin typeface="Arial" panose="020B0604020202020204" pitchFamily="34" charset="0"/>
                <a:cs typeface="Arial" panose="020B0604020202020204" pitchFamily="34" charset="0"/>
              </a:rPr>
              <a:t>The good news? Most colleges and universities will accept a high school transcript without a graduation date on them</a:t>
            </a:r>
          </a:p>
          <a:p>
            <a:r>
              <a:rPr lang="en-US" sz="2300" dirty="0">
                <a:latin typeface="Arial" panose="020B0604020202020204" pitchFamily="34" charset="0"/>
                <a:cs typeface="Arial" panose="020B0604020202020204" pitchFamily="34" charset="0"/>
              </a:rPr>
              <a:t>Typically called a “Conditional registration contract”</a:t>
            </a:r>
          </a:p>
          <a:p>
            <a:r>
              <a:rPr lang="en-US" sz="2300" dirty="0">
                <a:latin typeface="Arial" panose="020B0604020202020204" pitchFamily="34" charset="0"/>
                <a:cs typeface="Arial" panose="020B0604020202020204" pitchFamily="34" charset="0"/>
              </a:rPr>
              <a:t>An agreement between the student and their institution to waive the transcript hold, in order to get registered, on the promise that the student, once they graduate, will send in the transcript with the </a:t>
            </a:r>
            <a:r>
              <a:rPr lang="en-US" sz="2300" dirty="0" err="1">
                <a:latin typeface="Arial" panose="020B0604020202020204" pitchFamily="34" charset="0"/>
                <a:cs typeface="Arial" panose="020B0604020202020204" pitchFamily="34" charset="0"/>
              </a:rPr>
              <a:t>hs</a:t>
            </a:r>
            <a:r>
              <a:rPr lang="en-US" sz="2300" dirty="0">
                <a:latin typeface="Arial" panose="020B0604020202020204" pitchFamily="34" charset="0"/>
                <a:cs typeface="Arial" panose="020B0604020202020204" pitchFamily="34" charset="0"/>
              </a:rPr>
              <a:t> grad. Date on it</a:t>
            </a:r>
          </a:p>
          <a:p>
            <a:r>
              <a:rPr lang="en-US" sz="2300" dirty="0">
                <a:latin typeface="Arial" panose="020B0604020202020204" pitchFamily="34" charset="0"/>
                <a:cs typeface="Arial" panose="020B0604020202020204" pitchFamily="34" charset="0"/>
              </a:rPr>
              <a:t>Bottom line: send what you have now, fill out the transcript waiver, submit final transcript upon high school graduation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36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3D11-A630-1C48-A682-8C0E7A568240}"/>
              </a:ext>
            </a:extLst>
          </p:cNvPr>
          <p:cNvSpPr>
            <a:spLocks noGrp="1"/>
          </p:cNvSpPr>
          <p:nvPr>
            <p:ph type="title"/>
          </p:nvPr>
        </p:nvSpPr>
        <p:spPr>
          <a:xfrm>
            <a:off x="0" y="0"/>
            <a:ext cx="10396882" cy="1151965"/>
          </a:xfrm>
        </p:spPr>
        <p:txBody>
          <a:bodyPr/>
          <a:lstStyle/>
          <a:p>
            <a:r>
              <a:rPr lang="en-US" dirty="0"/>
              <a:t>Rank in Class</a:t>
            </a:r>
          </a:p>
        </p:txBody>
      </p:sp>
      <p:sp>
        <p:nvSpPr>
          <p:cNvPr id="3" name="Content Placeholder 2">
            <a:extLst>
              <a:ext uri="{FF2B5EF4-FFF2-40B4-BE49-F238E27FC236}">
                <a16:creationId xmlns:a16="http://schemas.microsoft.com/office/drawing/2014/main" id="{3315D49E-2F7D-4547-BA6A-5AC17C3D49C2}"/>
              </a:ext>
            </a:extLst>
          </p:cNvPr>
          <p:cNvSpPr>
            <a:spLocks noGrp="1"/>
          </p:cNvSpPr>
          <p:nvPr>
            <p:ph sz="quarter" idx="13"/>
          </p:nvPr>
        </p:nvSpPr>
        <p:spPr>
          <a:xfrm>
            <a:off x="0" y="1274694"/>
            <a:ext cx="11658600" cy="3925956"/>
          </a:xfrm>
        </p:spPr>
        <p:txBody>
          <a:bodyPr>
            <a:noAutofit/>
          </a:bodyPr>
          <a:lstStyle/>
          <a:p>
            <a:r>
              <a:rPr lang="en-US" sz="1800" dirty="0">
                <a:latin typeface="Arial" panose="020B0604020202020204" pitchFamily="34" charset="0"/>
                <a:cs typeface="Arial" panose="020B0604020202020204" pitchFamily="34" charset="0"/>
              </a:rPr>
              <a:t>The class of 2022 will have an opportunity to </a:t>
            </a:r>
            <a:r>
              <a:rPr lang="en-US" sz="1800" dirty="0" err="1">
                <a:latin typeface="Arial" panose="020B0604020202020204" pitchFamily="34" charset="0"/>
                <a:cs typeface="Arial" panose="020B0604020202020204" pitchFamily="34" charset="0"/>
              </a:rPr>
              <a:t>Opt</a:t>
            </a:r>
            <a:r>
              <a:rPr lang="en-US" sz="1800" dirty="0">
                <a:latin typeface="Arial" panose="020B0604020202020204" pitchFamily="34" charset="0"/>
                <a:cs typeface="Arial" panose="020B0604020202020204" pitchFamily="34" charset="0"/>
              </a:rPr>
              <a:t> out of having rank post on the transcript.</a:t>
            </a:r>
          </a:p>
          <a:p>
            <a:r>
              <a:rPr lang="en-US" sz="1800" dirty="0">
                <a:latin typeface="Arial" panose="020B0604020202020204" pitchFamily="34" charset="0"/>
                <a:cs typeface="Arial" panose="020B0604020202020204" pitchFamily="34" charset="0"/>
              </a:rPr>
              <a:t>The Default Setting is for Rank to Post on the transcript</a:t>
            </a:r>
          </a:p>
          <a:p>
            <a:r>
              <a:rPr lang="en-US" sz="1800" dirty="0">
                <a:latin typeface="Arial" panose="020B0604020202020204" pitchFamily="34" charset="0"/>
                <a:cs typeface="Arial" panose="020B0604020202020204" pitchFamily="34" charset="0"/>
              </a:rPr>
              <a:t>All students in the top 10% will have their rank post, regardless of choice</a:t>
            </a:r>
          </a:p>
          <a:p>
            <a:r>
              <a:rPr lang="en-US" sz="1800" dirty="0">
                <a:highlight>
                  <a:srgbClr val="FFFF00"/>
                </a:highlight>
                <a:latin typeface="Arial" panose="020B0604020202020204" pitchFamily="34" charset="0"/>
                <a:cs typeface="Arial" panose="020B0604020202020204" pitchFamily="34" charset="0"/>
              </a:rPr>
              <a:t>The window to opt-out will be September 15-30</a:t>
            </a:r>
          </a:p>
          <a:p>
            <a:pPr lvl="1"/>
            <a:r>
              <a:rPr lang="en-US" dirty="0">
                <a:latin typeface="Arial" panose="020B0604020202020204" pitchFamily="34" charset="0"/>
                <a:cs typeface="Arial" panose="020B0604020202020204" pitchFamily="34" charset="0"/>
              </a:rPr>
              <a:t>No decision will leave rank on the transcript</a:t>
            </a:r>
          </a:p>
          <a:p>
            <a:pPr lvl="1"/>
            <a:r>
              <a:rPr lang="en-US" dirty="0">
                <a:latin typeface="Arial" panose="020B0604020202020204" pitchFamily="34" charset="0"/>
                <a:cs typeface="Arial" panose="020B0604020202020204" pitchFamily="34" charset="0"/>
              </a:rPr>
              <a:t>The window is the only time these decisions will be adjusted.  Research Now!</a:t>
            </a:r>
          </a:p>
          <a:p>
            <a:r>
              <a:rPr lang="en-US" sz="1800" dirty="0">
                <a:latin typeface="Arial" panose="020B0604020202020204" pitchFamily="34" charset="0"/>
                <a:cs typeface="Arial" panose="020B0604020202020204" pitchFamily="34" charset="0"/>
              </a:rPr>
              <a:t>Students need to contact universities/colleges they are interested in attending to find out specific choices for those specific institutions.  Every college will have a different view.</a:t>
            </a:r>
          </a:p>
          <a:p>
            <a:r>
              <a:rPr lang="en-US" sz="1800" dirty="0">
                <a:latin typeface="Arial" panose="020B0604020202020204" pitchFamily="34" charset="0"/>
                <a:cs typeface="Arial" panose="020B0604020202020204" pitchFamily="34" charset="0"/>
              </a:rPr>
              <a:t>Please visit the LISD website on rank for more information here: </a:t>
            </a:r>
            <a:r>
              <a:rPr lang="en-US" sz="1800" dirty="0">
                <a:latin typeface="Arial" panose="020B0604020202020204" pitchFamily="34" charset="0"/>
                <a:cs typeface="Arial" panose="020B0604020202020204" pitchFamily="34" charset="0"/>
                <a:hlinkClick r:id="rId3"/>
              </a:rPr>
              <a:t>https://www.lisd.net/Page/20087</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56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EDE0-8E67-8F42-B182-A67D0249C5D8}"/>
              </a:ext>
            </a:extLst>
          </p:cNvPr>
          <p:cNvSpPr>
            <a:spLocks noGrp="1"/>
          </p:cNvSpPr>
          <p:nvPr>
            <p:ph type="title"/>
          </p:nvPr>
        </p:nvSpPr>
        <p:spPr>
          <a:xfrm>
            <a:off x="0" y="0"/>
            <a:ext cx="10396882" cy="1151965"/>
          </a:xfrm>
        </p:spPr>
        <p:txBody>
          <a:bodyPr/>
          <a:lstStyle/>
          <a:p>
            <a:r>
              <a:rPr lang="en-US" dirty="0"/>
              <a:t>College Research &amp; Visits</a:t>
            </a:r>
          </a:p>
        </p:txBody>
      </p:sp>
      <p:sp>
        <p:nvSpPr>
          <p:cNvPr id="3" name="Content Placeholder 2">
            <a:extLst>
              <a:ext uri="{FF2B5EF4-FFF2-40B4-BE49-F238E27FC236}">
                <a16:creationId xmlns:a16="http://schemas.microsoft.com/office/drawing/2014/main" id="{B29370E5-F38D-7C48-82A6-7916B03B5341}"/>
              </a:ext>
            </a:extLst>
          </p:cNvPr>
          <p:cNvSpPr>
            <a:spLocks noGrp="1"/>
          </p:cNvSpPr>
          <p:nvPr>
            <p:ph sz="quarter" idx="13"/>
          </p:nvPr>
        </p:nvSpPr>
        <p:spPr>
          <a:xfrm>
            <a:off x="1" y="885825"/>
            <a:ext cx="11572874" cy="4651946"/>
          </a:xfrm>
        </p:spPr>
        <p:txBody>
          <a:bodyPr>
            <a:noAutofit/>
          </a:bodyPr>
          <a:lstStyle/>
          <a:p>
            <a:r>
              <a:rPr lang="en-US" sz="1600" dirty="0" err="1">
                <a:latin typeface="Arial" panose="020B0604020202020204" pitchFamily="34" charset="0"/>
                <a:cs typeface="Arial" panose="020B0604020202020204" pitchFamily="34" charset="0"/>
              </a:rPr>
              <a:t>NorTex</a:t>
            </a:r>
            <a:r>
              <a:rPr lang="en-US" sz="1600" dirty="0">
                <a:latin typeface="Arial" panose="020B0604020202020204" pitchFamily="34" charset="0"/>
                <a:cs typeface="Arial" panose="020B0604020202020204" pitchFamily="34" charset="0"/>
              </a:rPr>
              <a:t> College Fair</a:t>
            </a:r>
          </a:p>
          <a:p>
            <a:pPr lvl="1"/>
            <a:r>
              <a:rPr lang="en-US" sz="1600" dirty="0">
                <a:latin typeface="Arial" panose="020B0604020202020204" pitchFamily="34" charset="0"/>
                <a:cs typeface="Arial" panose="020B0604020202020204" pitchFamily="34" charset="0"/>
              </a:rPr>
              <a:t>Hosted by UNT, TWU, And NCTC.  Over 100 colleges and universities participate every year</a:t>
            </a:r>
          </a:p>
          <a:p>
            <a:pPr lvl="1"/>
            <a:r>
              <a:rPr lang="en-US" sz="1600" dirty="0">
                <a:latin typeface="Arial" panose="020B0604020202020204" pitchFamily="34" charset="0"/>
                <a:cs typeface="Arial" panose="020B0604020202020204" pitchFamily="34" charset="0"/>
              </a:rPr>
              <a:t>This year– </a:t>
            </a:r>
            <a:r>
              <a:rPr lang="en-US" sz="1600" b="1" dirty="0">
                <a:latin typeface="Arial" panose="020B0604020202020204" pitchFamily="34" charset="0"/>
                <a:cs typeface="Arial" panose="020B0604020202020204" pitchFamily="34" charset="0"/>
              </a:rPr>
              <a:t>September 13</a:t>
            </a:r>
            <a:r>
              <a:rPr lang="en-US" sz="1600" b="1" baseline="30000" dirty="0">
                <a:latin typeface="Arial" panose="020B0604020202020204" pitchFamily="34" charset="0"/>
                <a:cs typeface="Arial" panose="020B0604020202020204" pitchFamily="34" charset="0"/>
              </a:rPr>
              <a:t>th</a:t>
            </a:r>
            <a:r>
              <a:rPr lang="en-US" sz="1600" b="1" dirty="0">
                <a:latin typeface="Arial" panose="020B0604020202020204" pitchFamily="34" charset="0"/>
                <a:cs typeface="Arial" panose="020B0604020202020204" pitchFamily="34" charset="0"/>
              </a:rPr>
              <a:t> from 6:30-8:30 at Golden Triangle Mall in </a:t>
            </a:r>
            <a:r>
              <a:rPr lang="en-US" sz="1600" b="1" dirty="0" err="1">
                <a:latin typeface="Arial" panose="020B0604020202020204" pitchFamily="34" charset="0"/>
                <a:cs typeface="Arial" panose="020B0604020202020204" pitchFamily="34" charset="0"/>
              </a:rPr>
              <a:t>denton</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NACAC Digital College Fairs - </a:t>
            </a:r>
            <a:r>
              <a:rPr lang="en-US" sz="1600" dirty="0">
                <a:latin typeface="Arial" panose="020B0604020202020204" pitchFamily="34" charset="0"/>
                <a:cs typeface="Arial" panose="020B0604020202020204" pitchFamily="34" charset="0"/>
                <a:hlinkClick r:id="rId3"/>
              </a:rPr>
              <a:t>https://www.nacacfairs.org/virtual</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Virtual College Visits: Most colleges are offering virtual visits and information sessions.  Visit the campus’ admissions websites to participate in a session.</a:t>
            </a:r>
          </a:p>
          <a:p>
            <a:r>
              <a:rPr lang="en-US" sz="1600" dirty="0">
                <a:latin typeface="Arial" panose="020B0604020202020204" pitchFamily="34" charset="0"/>
                <a:cs typeface="Arial" panose="020B0604020202020204" pitchFamily="34" charset="0"/>
              </a:rPr>
              <a:t>In-Person College Visits:</a:t>
            </a:r>
          </a:p>
          <a:p>
            <a:pPr lvl="1"/>
            <a:r>
              <a:rPr lang="en-US" sz="1600" dirty="0">
                <a:latin typeface="Arial" panose="020B0604020202020204" pitchFamily="34" charset="0"/>
                <a:cs typeface="Arial" panose="020B0604020202020204" pitchFamily="34" charset="0"/>
              </a:rPr>
              <a:t>Many campuses are offering on-campus visits and tours.  The Websites of the Admissions Offices for the universities/colleges will have school-specific information</a:t>
            </a:r>
          </a:p>
          <a:p>
            <a:pPr lvl="1"/>
            <a:r>
              <a:rPr lang="en-US" sz="1600" dirty="0">
                <a:latin typeface="Arial" panose="020B0604020202020204" pitchFamily="34" charset="0"/>
                <a:cs typeface="Arial" panose="020B0604020202020204" pitchFamily="34" charset="0"/>
              </a:rPr>
              <a:t>Seniors may participate in college visits for up to two (2) school days per academic year.  College visit days do not count as absences on the attendance record as long as proper documentation of the visit is returned to attendance within 2 school days following the visit. </a:t>
            </a:r>
          </a:p>
        </p:txBody>
      </p:sp>
    </p:spTree>
    <p:extLst>
      <p:ext uri="{BB962C8B-B14F-4D97-AF65-F5344CB8AC3E}">
        <p14:creationId xmlns:p14="http://schemas.microsoft.com/office/powerpoint/2010/main" val="2220714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646D82B-7C1C-A148-A11D-3B52FE5D2E5E}"/>
              </a:ext>
            </a:extLst>
          </p:cNvPr>
          <p:cNvPicPr>
            <a:picLocks noGrp="1" noChangeAspect="1"/>
          </p:cNvPicPr>
          <p:nvPr>
            <p:ph sz="quarter" idx="13"/>
          </p:nvPr>
        </p:nvPicPr>
        <p:blipFill>
          <a:blip r:embed="rId3"/>
          <a:stretch>
            <a:fillRect/>
          </a:stretch>
        </p:blipFill>
        <p:spPr>
          <a:xfrm>
            <a:off x="3486150" y="14866"/>
            <a:ext cx="4427909" cy="6843134"/>
          </a:xfrm>
        </p:spPr>
      </p:pic>
    </p:spTree>
    <p:extLst>
      <p:ext uri="{BB962C8B-B14F-4D97-AF65-F5344CB8AC3E}">
        <p14:creationId xmlns:p14="http://schemas.microsoft.com/office/powerpoint/2010/main" val="3430022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24F5-084F-094E-B153-08283BBD6495}"/>
              </a:ext>
            </a:extLst>
          </p:cNvPr>
          <p:cNvSpPr>
            <a:spLocks noGrp="1"/>
          </p:cNvSpPr>
          <p:nvPr>
            <p:ph type="title"/>
          </p:nvPr>
        </p:nvSpPr>
        <p:spPr/>
        <p:txBody>
          <a:bodyPr/>
          <a:lstStyle/>
          <a:p>
            <a:r>
              <a:rPr lang="en-US" dirty="0"/>
              <a:t>Career / Major Research</a:t>
            </a:r>
          </a:p>
        </p:txBody>
      </p:sp>
      <p:sp>
        <p:nvSpPr>
          <p:cNvPr id="3" name="Content Placeholder 2">
            <a:extLst>
              <a:ext uri="{FF2B5EF4-FFF2-40B4-BE49-F238E27FC236}">
                <a16:creationId xmlns:a16="http://schemas.microsoft.com/office/drawing/2014/main" id="{196DD684-917C-3C47-A92D-731AA57AF9D5}"/>
              </a:ext>
            </a:extLst>
          </p:cNvPr>
          <p:cNvSpPr>
            <a:spLocks noGrp="1"/>
          </p:cNvSpPr>
          <p:nvPr>
            <p:ph sz="quarter" idx="13"/>
          </p:nvPr>
        </p:nvSpPr>
        <p:spPr>
          <a:xfrm>
            <a:off x="685801" y="1773405"/>
            <a:ext cx="10394707" cy="3311189"/>
          </a:xfrm>
        </p:spPr>
        <p:txBody>
          <a:bodyPr>
            <a:noAutofit/>
          </a:bodyPr>
          <a:lstStyle/>
          <a:p>
            <a:r>
              <a:rPr lang="en-US" sz="1800" dirty="0">
                <a:latin typeface="Arial" panose="020B0604020202020204" pitchFamily="34" charset="0"/>
                <a:cs typeface="Arial" panose="020B0604020202020204" pitchFamily="34" charset="0"/>
              </a:rPr>
              <a:t>Choices 360 – </a:t>
            </a:r>
          </a:p>
          <a:p>
            <a:pPr lvl="1"/>
            <a:r>
              <a:rPr lang="en-US" dirty="0">
                <a:latin typeface="Arial" panose="020B0604020202020204" pitchFamily="34" charset="0"/>
                <a:cs typeface="Arial" panose="020B0604020202020204" pitchFamily="34" charset="0"/>
              </a:rPr>
              <a:t>Program through the district to help students research colleges, majors, careers and scholarships</a:t>
            </a:r>
          </a:p>
          <a:p>
            <a:pPr lvl="1"/>
            <a:r>
              <a:rPr lang="en-US" dirty="0">
                <a:latin typeface="Arial" panose="020B0604020202020204" pitchFamily="34" charset="0"/>
                <a:cs typeface="Arial" panose="020B0604020202020204" pitchFamily="34" charset="0"/>
              </a:rPr>
              <a:t>Students log into LHUB, Click on ”Choices 360”, and log in using the district login</a:t>
            </a:r>
          </a:p>
          <a:p>
            <a:r>
              <a:rPr lang="en-US" sz="1800" dirty="0">
                <a:latin typeface="Arial" panose="020B0604020202020204" pitchFamily="34" charset="0"/>
                <a:cs typeface="Arial" panose="020B0604020202020204" pitchFamily="34" charset="0"/>
              </a:rPr>
              <a:t>Texas On-Course –</a:t>
            </a:r>
          </a:p>
          <a:p>
            <a:pPr lvl="1"/>
            <a:r>
              <a:rPr lang="en-US" dirty="0">
                <a:latin typeface="Arial" panose="020B0604020202020204" pitchFamily="34" charset="0"/>
                <a:cs typeface="Arial" panose="020B0604020202020204" pitchFamily="34" charset="0"/>
              </a:rPr>
              <a:t>Resources through the state of Texas to help with college and career planning</a:t>
            </a:r>
          </a:p>
          <a:p>
            <a:pPr lvl="1"/>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a:rPr>
              <a:t>https://texasoncourse.org/students-and-families/grade-late-high-school/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5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AB74F-F6FB-D944-9EAF-B147DCAD8EA2}"/>
              </a:ext>
            </a:extLst>
          </p:cNvPr>
          <p:cNvSpPr>
            <a:spLocks noGrp="1"/>
          </p:cNvSpPr>
          <p:nvPr>
            <p:ph type="title"/>
          </p:nvPr>
        </p:nvSpPr>
        <p:spPr>
          <a:xfrm>
            <a:off x="665253" y="221857"/>
            <a:ext cx="10396882" cy="1151965"/>
          </a:xfrm>
        </p:spPr>
        <p:txBody>
          <a:bodyPr>
            <a:normAutofit/>
          </a:bodyPr>
          <a:lstStyle/>
          <a:p>
            <a:r>
              <a:rPr lang="en-US" dirty="0"/>
              <a:t>Recommendation Letter Requests</a:t>
            </a:r>
          </a:p>
        </p:txBody>
      </p:sp>
      <p:sp>
        <p:nvSpPr>
          <p:cNvPr id="3" name="Content Placeholder 2">
            <a:extLst>
              <a:ext uri="{FF2B5EF4-FFF2-40B4-BE49-F238E27FC236}">
                <a16:creationId xmlns:a16="http://schemas.microsoft.com/office/drawing/2014/main" id="{BDC72D4D-3A0A-984E-A014-47DB4AE66028}"/>
              </a:ext>
            </a:extLst>
          </p:cNvPr>
          <p:cNvSpPr>
            <a:spLocks noGrp="1"/>
          </p:cNvSpPr>
          <p:nvPr>
            <p:ph sz="quarter" idx="13"/>
          </p:nvPr>
        </p:nvSpPr>
        <p:spPr>
          <a:xfrm>
            <a:off x="783011" y="1257300"/>
            <a:ext cx="10279124" cy="4403760"/>
          </a:xfrm>
        </p:spPr>
        <p:txBody>
          <a:bodyPr>
            <a:normAutofit fontScale="92500" lnSpcReduction="20000"/>
          </a:bodyPr>
          <a:lstStyle/>
          <a:p>
            <a:r>
              <a:rPr lang="en-US" dirty="0">
                <a:latin typeface="Arial" panose="020B0604020202020204" pitchFamily="34" charset="0"/>
                <a:cs typeface="Arial" panose="020B0604020202020204" pitchFamily="34" charset="0"/>
              </a:rPr>
              <a:t>If your College Requires a Recommendation, Print the Counselor Recommendation Packet </a:t>
            </a:r>
            <a:r>
              <a:rPr lang="en-US" dirty="0">
                <a:latin typeface="Arial" panose="020B0604020202020204" pitchFamily="34" charset="0"/>
                <a:cs typeface="Arial" panose="020B0604020202020204" pitchFamily="34" charset="0"/>
                <a:hlinkClick r:id="rId3"/>
              </a:rPr>
              <a:t>https://www.lisd.net/Page/24487</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 is a Student section and a parent section.  Complete both.  Scan and email the entire packet to your Counselor</a:t>
            </a:r>
          </a:p>
          <a:p>
            <a:r>
              <a:rPr lang="en-US" dirty="0">
                <a:latin typeface="Arial" panose="020B0604020202020204" pitchFamily="34" charset="0"/>
                <a:cs typeface="Arial" panose="020B0604020202020204" pitchFamily="34" charset="0"/>
              </a:rPr>
              <a:t>The packet is due 2-weeks before the actual recommendation is due to the organization</a:t>
            </a:r>
          </a:p>
          <a:p>
            <a:r>
              <a:rPr lang="en-US" dirty="0">
                <a:latin typeface="Arial" panose="020B0604020202020204" pitchFamily="34" charset="0"/>
                <a:cs typeface="Arial" panose="020B0604020202020204" pitchFamily="34" charset="0"/>
              </a:rPr>
              <a:t>Include a copy of your resume.  It is always Very Helpful.</a:t>
            </a:r>
          </a:p>
          <a:p>
            <a:r>
              <a:rPr lang="en-US" dirty="0">
                <a:latin typeface="Arial" panose="020B0604020202020204" pitchFamily="34" charset="0"/>
                <a:cs typeface="Arial" panose="020B0604020202020204" pitchFamily="34" charset="0"/>
              </a:rPr>
              <a:t>All recommendations are mailed or uploaded directly from Hebron.  They are not given to a student or parent to mail</a:t>
            </a:r>
          </a:p>
          <a:p>
            <a:r>
              <a:rPr lang="en-US" dirty="0">
                <a:latin typeface="Arial" panose="020B0604020202020204" pitchFamily="34" charset="0"/>
                <a:cs typeface="Arial" panose="020B0604020202020204" pitchFamily="34" charset="0"/>
              </a:rPr>
              <a:t>Recommendations are confidential documents– make sure to check the box to waive the right to see the letter in common app.  Acknowledge it by signing the waiver on the rec packet.</a:t>
            </a:r>
            <a:endParaRPr lang="en-US" dirty="0"/>
          </a:p>
          <a:p>
            <a:endParaRPr lang="en-US" dirty="0"/>
          </a:p>
        </p:txBody>
      </p:sp>
    </p:spTree>
    <p:extLst>
      <p:ext uri="{BB962C8B-B14F-4D97-AF65-F5344CB8AC3E}">
        <p14:creationId xmlns:p14="http://schemas.microsoft.com/office/powerpoint/2010/main" val="2974118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19898"/>
            <a:ext cx="10396882" cy="1151965"/>
          </a:xfrm>
        </p:spPr>
        <p:txBody>
          <a:bodyPr/>
          <a:lstStyle/>
          <a:p>
            <a:r>
              <a:rPr lang="en-US" dirty="0"/>
              <a:t>Résumés</a:t>
            </a:r>
          </a:p>
        </p:txBody>
      </p:sp>
      <p:sp>
        <p:nvSpPr>
          <p:cNvPr id="3" name="Content Placeholder 2"/>
          <p:cNvSpPr>
            <a:spLocks noGrp="1"/>
          </p:cNvSpPr>
          <p:nvPr>
            <p:ph idx="1"/>
          </p:nvPr>
        </p:nvSpPr>
        <p:spPr>
          <a:xfrm>
            <a:off x="685800" y="1471863"/>
            <a:ext cx="10572749" cy="4800600"/>
          </a:xfrm>
        </p:spPr>
        <p:txBody>
          <a:bodyPr>
            <a:normAutofit/>
          </a:bodyPr>
          <a:lstStyle/>
          <a:p>
            <a:r>
              <a:rPr lang="en-US" sz="2800" dirty="0">
                <a:latin typeface="Arial" panose="020B0604020202020204" pitchFamily="34" charset="0"/>
                <a:cs typeface="Arial" panose="020B0604020202020204" pitchFamily="34" charset="0"/>
              </a:rPr>
              <a:t>Many colleges and scholarships will require a résumé</a:t>
            </a:r>
          </a:p>
          <a:p>
            <a:r>
              <a:rPr lang="en-US" sz="2800" dirty="0">
                <a:latin typeface="Arial" panose="020B0604020202020204" pitchFamily="34" charset="0"/>
                <a:cs typeface="Arial" panose="020B0604020202020204" pitchFamily="34" charset="0"/>
              </a:rPr>
              <a:t>Keep track of extracurricular activities, awards, clubs, organizations and community service</a:t>
            </a:r>
          </a:p>
          <a:p>
            <a:r>
              <a:rPr lang="en-US" sz="2800" dirty="0">
                <a:latin typeface="Arial" panose="020B0604020202020204" pitchFamily="34" charset="0"/>
                <a:cs typeface="Arial" panose="020B0604020202020204" pitchFamily="34" charset="0"/>
              </a:rPr>
              <a:t>Leadership positions should also be included</a:t>
            </a:r>
          </a:p>
          <a:p>
            <a:r>
              <a:rPr lang="en-US" sz="2800" dirty="0">
                <a:latin typeface="Arial" panose="020B0604020202020204" pitchFamily="34" charset="0"/>
                <a:cs typeface="Arial" panose="020B0604020202020204" pitchFamily="34" charset="0"/>
              </a:rPr>
              <a:t>Include activities from high school</a:t>
            </a:r>
          </a:p>
          <a:p>
            <a:endParaRPr lang="en-US" sz="2800" dirty="0"/>
          </a:p>
        </p:txBody>
      </p:sp>
    </p:spTree>
    <p:extLst>
      <p:ext uri="{BB962C8B-B14F-4D97-AF65-F5344CB8AC3E}">
        <p14:creationId xmlns:p14="http://schemas.microsoft.com/office/powerpoint/2010/main" val="2772490548"/>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051F-64C7-1043-9646-E68191A6A3B0}"/>
              </a:ext>
            </a:extLst>
          </p:cNvPr>
          <p:cNvSpPr>
            <a:spLocks noGrp="1"/>
          </p:cNvSpPr>
          <p:nvPr>
            <p:ph type="title"/>
          </p:nvPr>
        </p:nvSpPr>
        <p:spPr>
          <a:xfrm>
            <a:off x="706349" y="407998"/>
            <a:ext cx="10396882" cy="1151965"/>
          </a:xfrm>
        </p:spPr>
        <p:txBody>
          <a:bodyPr/>
          <a:lstStyle/>
          <a:p>
            <a:r>
              <a:rPr lang="en-US" dirty="0"/>
              <a:t>Testing: SAT / ACT / TSI / ASVAB</a:t>
            </a:r>
          </a:p>
        </p:txBody>
      </p:sp>
      <p:sp>
        <p:nvSpPr>
          <p:cNvPr id="3" name="Content Placeholder 2">
            <a:extLst>
              <a:ext uri="{FF2B5EF4-FFF2-40B4-BE49-F238E27FC236}">
                <a16:creationId xmlns:a16="http://schemas.microsoft.com/office/drawing/2014/main" id="{852F351D-CFF1-DC4E-83AF-5630D7A4E133}"/>
              </a:ext>
            </a:extLst>
          </p:cNvPr>
          <p:cNvSpPr>
            <a:spLocks noGrp="1"/>
          </p:cNvSpPr>
          <p:nvPr>
            <p:ph sz="quarter" idx="13"/>
          </p:nvPr>
        </p:nvSpPr>
        <p:spPr>
          <a:xfrm>
            <a:off x="613881" y="1559962"/>
            <a:ext cx="11073294" cy="4026451"/>
          </a:xfrm>
        </p:spPr>
        <p:txBody>
          <a:bodyPr>
            <a:normAutofit/>
          </a:bodyPr>
          <a:lstStyle/>
          <a:p>
            <a:r>
              <a:rPr lang="en-US" dirty="0">
                <a:latin typeface="Arial" panose="020B0604020202020204" pitchFamily="34" charset="0"/>
                <a:cs typeface="Arial" panose="020B0604020202020204" pitchFamily="34" charset="0"/>
              </a:rPr>
              <a:t>College Board &amp; ACT are adding and adjusting dates for SAT and ACT for this school year</a:t>
            </a:r>
          </a:p>
          <a:p>
            <a:pPr lvl="1"/>
            <a:r>
              <a:rPr lang="en-US" dirty="0">
                <a:latin typeface="Arial" panose="020B0604020202020204" pitchFamily="34" charset="0"/>
                <a:cs typeface="Arial" panose="020B0604020202020204" pitchFamily="34" charset="0"/>
              </a:rPr>
              <a:t>Register for the SAT: </a:t>
            </a:r>
            <a:r>
              <a:rPr lang="en-US" dirty="0">
                <a:latin typeface="Arial" panose="020B0604020202020204" pitchFamily="34" charset="0"/>
                <a:cs typeface="Arial" panose="020B0604020202020204" pitchFamily="34" charset="0"/>
                <a:hlinkClick r:id="rId3"/>
              </a:rPr>
              <a:t>https://collegereadiness.collegeboard.org/sat</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Register for the ACT: </a:t>
            </a:r>
            <a:r>
              <a:rPr lang="en-US" dirty="0">
                <a:latin typeface="Arial" panose="020B0604020202020204" pitchFamily="34" charset="0"/>
                <a:cs typeface="Arial" panose="020B0604020202020204" pitchFamily="34" charset="0"/>
                <a:hlinkClick r:id="rId4"/>
              </a:rPr>
              <a:t>http://actstudent.org</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Some universities are offering “Test-Optional’ opportunities for admission.  However, test scores may still be required for competitive scholarships and honors programs.  Speak with the university for specifics</a:t>
            </a:r>
          </a:p>
        </p:txBody>
      </p:sp>
    </p:spTree>
    <p:extLst>
      <p:ext uri="{BB962C8B-B14F-4D97-AF65-F5344CB8AC3E}">
        <p14:creationId xmlns:p14="http://schemas.microsoft.com/office/powerpoint/2010/main" val="426945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1" y="228600"/>
            <a:ext cx="10396882" cy="1151965"/>
          </a:xfrm>
        </p:spPr>
        <p:txBody>
          <a:bodyPr>
            <a:normAutofit/>
          </a:bodyPr>
          <a:lstStyle/>
          <a:p>
            <a:r>
              <a:rPr lang="en-US" dirty="0"/>
              <a:t>TSI-Texas Success Initiative</a:t>
            </a:r>
          </a:p>
        </p:txBody>
      </p:sp>
      <p:sp>
        <p:nvSpPr>
          <p:cNvPr id="26627" name="Rectangle 3"/>
          <p:cNvSpPr>
            <a:spLocks noGrp="1" noChangeArrowheads="1"/>
          </p:cNvSpPr>
          <p:nvPr>
            <p:ph idx="1"/>
          </p:nvPr>
        </p:nvSpPr>
        <p:spPr>
          <a:xfrm>
            <a:off x="1159041" y="1082842"/>
            <a:ext cx="9970169" cy="5029200"/>
          </a:xfrm>
        </p:spPr>
        <p:txBody>
          <a:bodyPr>
            <a:normAutofit/>
          </a:bodyPr>
          <a:lstStyle/>
          <a:p>
            <a:pPr>
              <a:lnSpc>
                <a:spcPct val="90000"/>
              </a:lnSpc>
              <a:buFont typeface="Wingdings" pitchFamily="2" charset="2"/>
              <a:buNone/>
            </a:pPr>
            <a:r>
              <a:rPr lang="en-US" dirty="0">
                <a:latin typeface="Arial" panose="020B0604020202020204" pitchFamily="34" charset="0"/>
                <a:cs typeface="Arial" panose="020B0604020202020204" pitchFamily="34" charset="0"/>
              </a:rPr>
              <a:t>The TSI must be taken prior to enrollment in a Texas public college, university or technical school.</a:t>
            </a:r>
          </a:p>
          <a:p>
            <a:pPr>
              <a:lnSpc>
                <a:spcPct val="90000"/>
              </a:lnSpc>
              <a:buFont typeface="Wingdings" pitchFamily="2" charset="2"/>
              <a:buNone/>
            </a:pPr>
            <a:r>
              <a:rPr lang="en-US" dirty="0">
                <a:latin typeface="Arial" panose="020B0604020202020204" pitchFamily="34" charset="0"/>
                <a:cs typeface="Arial" panose="020B0604020202020204" pitchFamily="34" charset="0"/>
              </a:rPr>
              <a:t>This test helps colleges determine if you need to take remedial courses prior to your regular coursework.</a:t>
            </a:r>
          </a:p>
          <a:p>
            <a:pPr>
              <a:lnSpc>
                <a:spcPct val="90000"/>
              </a:lnSpc>
              <a:buFont typeface="Wingdings" pitchFamily="2" charset="2"/>
              <a:buNone/>
            </a:pPr>
            <a:r>
              <a:rPr lang="en-US" b="1" dirty="0">
                <a:latin typeface="Arial" panose="020B0604020202020204" pitchFamily="34" charset="0"/>
                <a:cs typeface="Arial" panose="020B0604020202020204" pitchFamily="34" charset="0"/>
              </a:rPr>
              <a:t>Exemptions</a:t>
            </a:r>
            <a:r>
              <a:rPr lang="en-US" dirty="0">
                <a:latin typeface="Arial" panose="020B0604020202020204" pitchFamily="34" charset="0"/>
                <a:cs typeface="Arial" panose="020B0604020202020204" pitchFamily="34" charset="0"/>
              </a:rPr>
              <a:t>:</a:t>
            </a:r>
          </a:p>
          <a:p>
            <a:pPr lvl="1">
              <a:lnSpc>
                <a:spcPct val="90000"/>
              </a:lnSpc>
            </a:pPr>
            <a:r>
              <a:rPr lang="en-US" sz="2000" dirty="0">
                <a:latin typeface="Arial" panose="020B0604020202020204" pitchFamily="34" charset="0"/>
                <a:cs typeface="Arial" panose="020B0604020202020204" pitchFamily="34" charset="0"/>
              </a:rPr>
              <a:t>ACT composite of </a:t>
            </a:r>
            <a:r>
              <a:rPr lang="en-US" sz="2000" b="1" dirty="0">
                <a:latin typeface="Arial" panose="020B0604020202020204" pitchFamily="34" charset="0"/>
                <a:cs typeface="Arial" panose="020B0604020202020204" pitchFamily="34" charset="0"/>
              </a:rPr>
              <a:t>23</a:t>
            </a:r>
            <a:r>
              <a:rPr lang="en-US" sz="2000" dirty="0">
                <a:latin typeface="Arial" panose="020B0604020202020204" pitchFamily="34" charset="0"/>
                <a:cs typeface="Arial" panose="020B0604020202020204" pitchFamily="34" charset="0"/>
              </a:rPr>
              <a:t> with a minimum of 19 on both the English and Math tests.</a:t>
            </a:r>
          </a:p>
          <a:p>
            <a:pPr lvl="1">
              <a:lnSpc>
                <a:spcPct val="90000"/>
              </a:lnSpc>
            </a:pPr>
            <a:r>
              <a:rPr lang="en-US" sz="2000" dirty="0">
                <a:latin typeface="Arial" panose="020B0604020202020204" pitchFamily="34" charset="0"/>
                <a:cs typeface="Arial" panose="020B0604020202020204" pitchFamily="34" charset="0"/>
              </a:rPr>
              <a:t>SAT combined verbal and math score of </a:t>
            </a:r>
            <a:r>
              <a:rPr lang="en-US" sz="2000" b="1" dirty="0">
                <a:latin typeface="Arial" panose="020B0604020202020204" pitchFamily="34" charset="0"/>
                <a:cs typeface="Arial" panose="020B0604020202020204" pitchFamily="34" charset="0"/>
              </a:rPr>
              <a:t>1070 </a:t>
            </a:r>
            <a:r>
              <a:rPr lang="en-US" sz="2000" dirty="0">
                <a:latin typeface="Arial" panose="020B0604020202020204" pitchFamily="34" charset="0"/>
                <a:cs typeface="Arial" panose="020B0604020202020204" pitchFamily="34" charset="0"/>
              </a:rPr>
              <a:t>with a minimum of 500 on both the verbal and math sections.</a:t>
            </a:r>
          </a:p>
          <a:p>
            <a:pPr>
              <a:lnSpc>
                <a:spcPct val="90000"/>
              </a:lnSpc>
              <a:buFont typeface="Wingdings" pitchFamily="2" charset="2"/>
              <a:buNone/>
            </a:pPr>
            <a:endParaRPr lang="en-US" sz="2400" dirty="0"/>
          </a:p>
          <a:p>
            <a:pPr>
              <a:lnSpc>
                <a:spcPct val="90000"/>
              </a:lnSpc>
              <a:buFont typeface="Wingdings" pitchFamily="2" charset="2"/>
              <a:buNone/>
            </a:pPr>
            <a:r>
              <a:rPr lang="en-US" sz="2400" dirty="0"/>
              <a:t>*</a:t>
            </a:r>
            <a:r>
              <a:rPr lang="en-US" sz="2400" b="1" dirty="0">
                <a:latin typeface="Arial" panose="020B0604020202020204" pitchFamily="34" charset="0"/>
                <a:cs typeface="Arial" panose="020B0604020202020204" pitchFamily="34" charset="0"/>
              </a:rPr>
              <a:t>You May Not Need To take the TSI</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dirty="0"/>
              <a:t>STAAR/EOC Testing</a:t>
            </a:r>
          </a:p>
        </p:txBody>
      </p:sp>
      <p:sp>
        <p:nvSpPr>
          <p:cNvPr id="11267" name="Rectangle 3"/>
          <p:cNvSpPr>
            <a:spLocks noGrp="1" noChangeArrowheads="1"/>
          </p:cNvSpPr>
          <p:nvPr>
            <p:ph idx="1"/>
          </p:nvPr>
        </p:nvSpPr>
        <p:spPr>
          <a:xfrm>
            <a:off x="685800" y="1571626"/>
            <a:ext cx="10396883" cy="4000500"/>
          </a:xfrm>
        </p:spPr>
        <p:txBody>
          <a:bodyPr/>
          <a:lstStyle/>
          <a:p>
            <a:pPr lvl="1">
              <a:lnSpc>
                <a:spcPct val="90000"/>
              </a:lnSpc>
            </a:pPr>
            <a:r>
              <a:rPr lang="en-US" sz="2400" dirty="0">
                <a:latin typeface="Arial" panose="020B0604020202020204" pitchFamily="34" charset="0"/>
                <a:cs typeface="Arial" panose="020B0604020202020204" pitchFamily="34" charset="0"/>
              </a:rPr>
              <a:t>Students must pass all EOCs to graduate.</a:t>
            </a:r>
          </a:p>
          <a:p>
            <a:pPr lvl="1">
              <a:lnSpc>
                <a:spcPct val="90000"/>
              </a:lnSpc>
            </a:pPr>
            <a:r>
              <a:rPr lang="en-US" sz="2400" dirty="0">
                <a:latin typeface="Arial" panose="020B0604020202020204" pitchFamily="34" charset="0"/>
                <a:cs typeface="Arial" panose="020B0604020202020204" pitchFamily="34" charset="0"/>
              </a:rPr>
              <a:t>Fall Makeup/retake tests Will be the week of December 7</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and 13</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Spring Makeup/retake exams will be the week of April 5</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and May 3</a:t>
            </a:r>
            <a:r>
              <a:rPr lang="en-US" sz="2400" baseline="30000" dirty="0">
                <a:latin typeface="Arial" panose="020B0604020202020204" pitchFamily="34" charset="0"/>
                <a:cs typeface="Arial" panose="020B0604020202020204" pitchFamily="34" charset="0"/>
              </a:rPr>
              <a:t>rd</a:t>
            </a:r>
            <a:r>
              <a:rPr lang="en-US" sz="2400" dirty="0">
                <a:latin typeface="Arial" panose="020B0604020202020204" pitchFamily="34" charset="0"/>
                <a:cs typeface="Arial" panose="020B0604020202020204" pitchFamily="34" charset="0"/>
              </a:rPr>
              <a:t> </a:t>
            </a:r>
          </a:p>
          <a:p>
            <a:pPr lvl="1">
              <a:lnSpc>
                <a:spcPct val="90000"/>
              </a:lnSpc>
            </a:pPr>
            <a:r>
              <a:rPr lang="en-US" sz="2400" dirty="0">
                <a:latin typeface="Arial" panose="020B0604020202020204" pitchFamily="34" charset="0"/>
                <a:cs typeface="Arial" panose="020B0604020202020204" pitchFamily="34" charset="0"/>
              </a:rPr>
              <a:t>Students will be contacted by the campus testing coordinator for any makeup/retake exams.</a:t>
            </a:r>
          </a:p>
          <a:p>
            <a:pPr marL="114300" indent="0">
              <a:lnSpc>
                <a:spcPct val="90000"/>
              </a:lnSpc>
              <a:buNone/>
            </a:pPr>
            <a:endParaRPr lang="en-US" dirty="0"/>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7CD2-738A-5B44-BCD3-7C17695F1094}"/>
              </a:ext>
            </a:extLst>
          </p:cNvPr>
          <p:cNvSpPr>
            <a:spLocks noGrp="1"/>
          </p:cNvSpPr>
          <p:nvPr>
            <p:ph type="title"/>
          </p:nvPr>
        </p:nvSpPr>
        <p:spPr/>
        <p:txBody>
          <a:bodyPr/>
          <a:lstStyle/>
          <a:p>
            <a:r>
              <a:rPr lang="en-US" dirty="0"/>
              <a:t>ASVAB</a:t>
            </a:r>
          </a:p>
        </p:txBody>
      </p:sp>
      <p:sp>
        <p:nvSpPr>
          <p:cNvPr id="3" name="Content Placeholder 2">
            <a:extLst>
              <a:ext uri="{FF2B5EF4-FFF2-40B4-BE49-F238E27FC236}">
                <a16:creationId xmlns:a16="http://schemas.microsoft.com/office/drawing/2014/main" id="{FBE8BFC1-A1C3-4845-9BD2-9DE98834AC03}"/>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ASVAB (Armed Services Vocational Aptitude Battery) </a:t>
            </a:r>
            <a:r>
              <a:rPr lang="en-US" dirty="0">
                <a:latin typeface="Arial" panose="020B0604020202020204" pitchFamily="34" charset="0"/>
                <a:cs typeface="Arial" panose="020B0604020202020204" pitchFamily="34" charset="0"/>
              </a:rPr>
              <a:t>– will be offered on campus November 18</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and March 29</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 Registration is currently open for the November Offering. Visit the Counseling Office to sign up.</a:t>
            </a:r>
          </a:p>
          <a:p>
            <a:pPr lvl="1"/>
            <a:r>
              <a:rPr lang="en-US" dirty="0">
                <a:latin typeface="Arial" panose="020B0604020202020204" pitchFamily="34" charset="0"/>
                <a:cs typeface="Arial" panose="020B0604020202020204" pitchFamily="34" charset="0"/>
              </a:rPr>
              <a:t>If you want to take the </a:t>
            </a:r>
            <a:r>
              <a:rPr lang="en-US" dirty="0" err="1">
                <a:latin typeface="Arial" panose="020B0604020202020204" pitchFamily="34" charset="0"/>
                <a:cs typeface="Arial" panose="020B0604020202020204" pitchFamily="34" charset="0"/>
              </a:rPr>
              <a:t>asvab</a:t>
            </a:r>
            <a:r>
              <a:rPr lang="en-US" dirty="0">
                <a:latin typeface="Arial" panose="020B0604020202020204" pitchFamily="34" charset="0"/>
                <a:cs typeface="Arial" panose="020B0604020202020204" pitchFamily="34" charset="0"/>
              </a:rPr>
              <a:t> outside of our window, Please contact a recruiter to schedule the test</a:t>
            </a:r>
          </a:p>
        </p:txBody>
      </p:sp>
    </p:spTree>
    <p:extLst>
      <p:ext uri="{BB962C8B-B14F-4D97-AF65-F5344CB8AC3E}">
        <p14:creationId xmlns:p14="http://schemas.microsoft.com/office/powerpoint/2010/main" val="3990349690"/>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EBB1-6224-8146-89C8-1244BB61C42E}"/>
              </a:ext>
            </a:extLst>
          </p:cNvPr>
          <p:cNvSpPr>
            <a:spLocks noGrp="1"/>
          </p:cNvSpPr>
          <p:nvPr>
            <p:ph type="title"/>
          </p:nvPr>
        </p:nvSpPr>
        <p:spPr>
          <a:xfrm>
            <a:off x="683626" y="363770"/>
            <a:ext cx="10396882" cy="1151965"/>
          </a:xfrm>
        </p:spPr>
        <p:txBody>
          <a:bodyPr/>
          <a:lstStyle/>
          <a:p>
            <a:r>
              <a:rPr lang="en-US" dirty="0"/>
              <a:t>Financial Aid</a:t>
            </a:r>
          </a:p>
        </p:txBody>
      </p:sp>
      <p:sp>
        <p:nvSpPr>
          <p:cNvPr id="3" name="Content Placeholder 2">
            <a:extLst>
              <a:ext uri="{FF2B5EF4-FFF2-40B4-BE49-F238E27FC236}">
                <a16:creationId xmlns:a16="http://schemas.microsoft.com/office/drawing/2014/main" id="{6D69B7AC-950E-754D-9CC2-11826F891D4B}"/>
              </a:ext>
            </a:extLst>
          </p:cNvPr>
          <p:cNvSpPr>
            <a:spLocks noGrp="1"/>
          </p:cNvSpPr>
          <p:nvPr>
            <p:ph sz="quarter" idx="13"/>
          </p:nvPr>
        </p:nvSpPr>
        <p:spPr>
          <a:xfrm>
            <a:off x="685801" y="1837765"/>
            <a:ext cx="10394707" cy="4255211"/>
          </a:xfrm>
        </p:spPr>
        <p:txBody>
          <a:bodyPr>
            <a:normAutofit lnSpcReduction="10000"/>
          </a:bodyPr>
          <a:lstStyle/>
          <a:p>
            <a:r>
              <a:rPr lang="en-US" sz="1900" dirty="0">
                <a:latin typeface="Arial" panose="020B0604020202020204" pitchFamily="34" charset="0"/>
                <a:cs typeface="Arial" panose="020B0604020202020204" pitchFamily="34" charset="0"/>
                <a:hlinkClick r:id="rId3"/>
              </a:rPr>
              <a:t>https://studentaid.gov/</a:t>
            </a:r>
          </a:p>
          <a:p>
            <a:r>
              <a:rPr lang="en-US" sz="1900" dirty="0">
                <a:highlight>
                  <a:srgbClr val="FFFF00"/>
                </a:highlight>
                <a:latin typeface="Arial" panose="020B0604020202020204" pitchFamily="34" charset="0"/>
                <a:cs typeface="Arial" panose="020B0604020202020204" pitchFamily="34" charset="0"/>
              </a:rPr>
              <a:t>FAFSA</a:t>
            </a:r>
            <a:r>
              <a:rPr lang="en-US" sz="1900" b="1"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Free Application for Federal Student Aid</a:t>
            </a:r>
          </a:p>
          <a:p>
            <a:r>
              <a:rPr lang="en-US" sz="1900" dirty="0">
                <a:latin typeface="Arial" panose="020B0604020202020204" pitchFamily="34" charset="0"/>
                <a:cs typeface="Arial" panose="020B0604020202020204" pitchFamily="34" charset="0"/>
              </a:rPr>
              <a:t>Both the student &amp; Parent must apply for a pin to use the application.  Apply for PIN now</a:t>
            </a:r>
          </a:p>
          <a:p>
            <a:r>
              <a:rPr lang="en-US" sz="1900" dirty="0">
                <a:latin typeface="Arial" panose="020B0604020202020204" pitchFamily="34" charset="0"/>
                <a:cs typeface="Arial" panose="020B0604020202020204" pitchFamily="34" charset="0"/>
              </a:rPr>
              <a:t>FAFSA is available to complete on October 1</a:t>
            </a:r>
          </a:p>
          <a:p>
            <a:r>
              <a:rPr lang="en-US" sz="1900" dirty="0">
                <a:latin typeface="Arial" panose="020B0604020202020204" pitchFamily="34" charset="0"/>
                <a:cs typeface="Arial" panose="020B0604020202020204" pitchFamily="34" charset="0"/>
              </a:rPr>
              <a:t> </a:t>
            </a:r>
            <a:r>
              <a:rPr lang="en-US" sz="1900" dirty="0">
                <a:highlight>
                  <a:srgbClr val="FFFF00"/>
                </a:highlight>
                <a:latin typeface="Arial" panose="020B0604020202020204" pitchFamily="34" charset="0"/>
                <a:cs typeface="Arial" panose="020B0604020202020204" pitchFamily="34" charset="0"/>
              </a:rPr>
              <a:t>TASFA:  </a:t>
            </a:r>
            <a:r>
              <a:rPr lang="en-US" sz="1900" dirty="0">
                <a:latin typeface="Arial" panose="020B0604020202020204" pitchFamily="34" charset="0"/>
                <a:cs typeface="Arial" panose="020B0604020202020204" pitchFamily="34" charset="0"/>
              </a:rPr>
              <a:t>Texas Application for state financial aid (non-citizens who are Texas residents</a:t>
            </a:r>
          </a:p>
          <a:p>
            <a:r>
              <a:rPr lang="en-US" sz="1900" dirty="0">
                <a:latin typeface="Arial" panose="020B0604020202020204" pitchFamily="34" charset="0"/>
                <a:cs typeface="Arial" panose="020B0604020202020204" pitchFamily="34" charset="0"/>
              </a:rPr>
              <a:t>Financial Aid Virtual Event Scheduled Sept. 15</a:t>
            </a:r>
            <a:r>
              <a:rPr lang="en-US" sz="1900" baseline="30000" dirty="0">
                <a:latin typeface="Arial" panose="020B0604020202020204" pitchFamily="34" charset="0"/>
                <a:cs typeface="Arial" panose="020B0604020202020204" pitchFamily="34" charset="0"/>
              </a:rPr>
              <a:t>th</a:t>
            </a:r>
            <a:r>
              <a:rPr lang="en-US" sz="1900" dirty="0">
                <a:latin typeface="Arial" panose="020B0604020202020204" pitchFamily="34" charset="0"/>
                <a:cs typeface="Arial" panose="020B0604020202020204" pitchFamily="34" charset="0"/>
              </a:rPr>
              <a:t> at 6PM</a:t>
            </a:r>
          </a:p>
          <a:p>
            <a:r>
              <a:rPr lang="en-US" sz="1900" dirty="0">
                <a:latin typeface="Arial" panose="020B0604020202020204" pitchFamily="34" charset="0"/>
                <a:cs typeface="Arial" panose="020B0604020202020204" pitchFamily="34" charset="0"/>
              </a:rPr>
              <a:t>The University financial Aid office for the school you are looking to attend can also help answer any questions</a:t>
            </a:r>
          </a:p>
          <a:p>
            <a:endParaRPr lang="en-US" dirty="0">
              <a:hlinkClick r:id="rId3"/>
            </a:endParaRPr>
          </a:p>
          <a:p>
            <a:endParaRPr lang="en-US" u="sng" dirty="0">
              <a:hlinkClick r:id="rId3"/>
            </a:endParaRPr>
          </a:p>
        </p:txBody>
      </p:sp>
    </p:spTree>
    <p:extLst>
      <p:ext uri="{BB962C8B-B14F-4D97-AF65-F5344CB8AC3E}">
        <p14:creationId xmlns:p14="http://schemas.microsoft.com/office/powerpoint/2010/main" val="4032466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832BD-AC93-5645-B0A4-BE06FC4D1937}"/>
              </a:ext>
            </a:extLst>
          </p:cNvPr>
          <p:cNvSpPr>
            <a:spLocks noGrp="1"/>
          </p:cNvSpPr>
          <p:nvPr>
            <p:ph type="title"/>
          </p:nvPr>
        </p:nvSpPr>
        <p:spPr>
          <a:xfrm>
            <a:off x="685801" y="398124"/>
            <a:ext cx="10396882" cy="1151965"/>
          </a:xfrm>
        </p:spPr>
        <p:txBody>
          <a:bodyPr/>
          <a:lstStyle/>
          <a:p>
            <a:r>
              <a:rPr lang="en-US" dirty="0"/>
              <a:t>Scholarships</a:t>
            </a:r>
          </a:p>
        </p:txBody>
      </p:sp>
      <p:sp>
        <p:nvSpPr>
          <p:cNvPr id="3" name="Content Placeholder 2">
            <a:extLst>
              <a:ext uri="{FF2B5EF4-FFF2-40B4-BE49-F238E27FC236}">
                <a16:creationId xmlns:a16="http://schemas.microsoft.com/office/drawing/2014/main" id="{66AB7C12-1BDF-ED4C-990B-DA08B08419F1}"/>
              </a:ext>
            </a:extLst>
          </p:cNvPr>
          <p:cNvSpPr>
            <a:spLocks noGrp="1"/>
          </p:cNvSpPr>
          <p:nvPr>
            <p:ph sz="quarter" idx="13"/>
          </p:nvPr>
        </p:nvSpPr>
        <p:spPr>
          <a:xfrm>
            <a:off x="534256" y="1325366"/>
            <a:ext cx="10474334" cy="4048017"/>
          </a:xfrm>
        </p:spPr>
        <p:txBody>
          <a:bodyPr>
            <a:normAutofit fontScale="85000" lnSpcReduction="20000"/>
          </a:bodyPr>
          <a:lstStyle/>
          <a:p>
            <a:r>
              <a:rPr lang="en-US" dirty="0">
                <a:latin typeface="Arial" panose="020B0604020202020204" pitchFamily="34" charset="0"/>
                <a:cs typeface="Arial" panose="020B0604020202020204" pitchFamily="34" charset="0"/>
              </a:rPr>
              <a:t>School-Specific scholarships can be found on the University websites</a:t>
            </a:r>
          </a:p>
          <a:p>
            <a:r>
              <a:rPr lang="en-US" dirty="0">
                <a:latin typeface="Arial" panose="020B0604020202020204" pitchFamily="34" charset="0"/>
                <a:cs typeface="Arial" panose="020B0604020202020204" pitchFamily="34" charset="0"/>
              </a:rPr>
              <a:t>Schools will either have a separate scholarship application, or they will automatically use the application used for admission as a generic scholarship app.  Visit the school websites for specific requirements</a:t>
            </a:r>
          </a:p>
          <a:p>
            <a:r>
              <a:rPr lang="en-US" dirty="0">
                <a:latin typeface="Arial" panose="020B0604020202020204" pitchFamily="34" charset="0"/>
                <a:cs typeface="Arial" panose="020B0604020202020204" pitchFamily="34" charset="0"/>
              </a:rPr>
              <a:t>Sample Scholarship Searches: </a:t>
            </a:r>
          </a:p>
          <a:p>
            <a:pPr lvl="1"/>
            <a:r>
              <a:rPr lang="en-US" dirty="0">
                <a:latin typeface="Arial" panose="020B0604020202020204" pitchFamily="34" charset="0"/>
                <a:cs typeface="Arial" panose="020B0604020202020204" pitchFamily="34" charset="0"/>
                <a:hlinkClick r:id="rId3"/>
              </a:rPr>
              <a:t>https://www.unigo.com/</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hlinkClick r:id="rId4"/>
              </a:rPr>
              <a:t>https://www.fastweb.com/</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hlinkClick r:id="rId5"/>
              </a:rPr>
              <a:t>https://www.scholarships.com/</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hlinkClick r:id="rId6"/>
              </a:rPr>
              <a:t>https://www.careeronestop.org/</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LEF (Lewisville Education Foundation) </a:t>
            </a:r>
            <a:r>
              <a:rPr lang="en-US" dirty="0">
                <a:latin typeface="Arial" panose="020B0604020202020204" pitchFamily="34" charset="0"/>
                <a:cs typeface="Arial" panose="020B0604020202020204" pitchFamily="34" charset="0"/>
                <a:hlinkClick r:id="rId7"/>
              </a:rPr>
              <a:t>https://www.lisdef.com/student-programs/scholarships/</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This is available starting in November – Closes in January</a:t>
            </a:r>
          </a:p>
          <a:p>
            <a:pPr lvl="1"/>
            <a:r>
              <a:rPr lang="en-US" dirty="0">
                <a:latin typeface="Arial" panose="020B0604020202020204" pitchFamily="34" charset="0"/>
                <a:cs typeface="Arial" panose="020B0604020202020204" pitchFamily="34" charset="0"/>
              </a:rPr>
              <a:t>Scholarships for district programs &amp; organizations</a:t>
            </a:r>
          </a:p>
        </p:txBody>
      </p:sp>
    </p:spTree>
    <p:extLst>
      <p:ext uri="{BB962C8B-B14F-4D97-AF65-F5344CB8AC3E}">
        <p14:creationId xmlns:p14="http://schemas.microsoft.com/office/powerpoint/2010/main" val="2945117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9BBF-8DDF-A842-BB1F-9D8DDE82C100}"/>
              </a:ext>
            </a:extLst>
          </p:cNvPr>
          <p:cNvSpPr>
            <a:spLocks noGrp="1"/>
          </p:cNvSpPr>
          <p:nvPr>
            <p:ph type="ctrTitle"/>
          </p:nvPr>
        </p:nvSpPr>
        <p:spPr>
          <a:xfrm>
            <a:off x="757239" y="457904"/>
            <a:ext cx="10097420" cy="1856671"/>
          </a:xfrm>
        </p:spPr>
        <p:txBody>
          <a:bodyPr>
            <a:normAutofit fontScale="90000"/>
          </a:bodyPr>
          <a:lstStyle/>
          <a:p>
            <a:r>
              <a:rPr lang="en-US" dirty="0">
                <a:latin typeface="Comic Sans MS" panose="030F0902030302020204" pitchFamily="66" charset="0"/>
              </a:rPr>
              <a:t>Finding Money for College</a:t>
            </a:r>
          </a:p>
        </p:txBody>
      </p:sp>
      <p:sp>
        <p:nvSpPr>
          <p:cNvPr id="3" name="Subtitle 2">
            <a:extLst>
              <a:ext uri="{FF2B5EF4-FFF2-40B4-BE49-F238E27FC236}">
                <a16:creationId xmlns:a16="http://schemas.microsoft.com/office/drawing/2014/main" id="{01EF30B8-23CF-5847-AB20-5026BD7DB2E3}"/>
              </a:ext>
            </a:extLst>
          </p:cNvPr>
          <p:cNvSpPr>
            <a:spLocks noGrp="1"/>
          </p:cNvSpPr>
          <p:nvPr>
            <p:ph type="subTitle" idx="1"/>
          </p:nvPr>
        </p:nvSpPr>
        <p:spPr>
          <a:xfrm>
            <a:off x="0" y="2119663"/>
            <a:ext cx="11229975" cy="3110044"/>
          </a:xfrm>
        </p:spPr>
        <p:txBody>
          <a:bodyPr>
            <a:normAutofit/>
          </a:bodyPr>
          <a:lstStyle/>
          <a:p>
            <a:r>
              <a:rPr lang="en-US" sz="2400" b="1" i="1" dirty="0">
                <a:solidFill>
                  <a:schemeClr val="tx1">
                    <a:lumMod val="95000"/>
                    <a:lumOff val="5000"/>
                  </a:schemeClr>
                </a:solidFill>
                <a:latin typeface="Arial" panose="020B0604020202020204" pitchFamily="34" charset="0"/>
                <a:cs typeface="Arial" panose="020B0604020202020204" pitchFamily="34" charset="0"/>
              </a:rPr>
              <a:t>Wednesday, September 15th, From6-7PM</a:t>
            </a:r>
          </a:p>
          <a:p>
            <a:r>
              <a:rPr lang="en-US" sz="4800" dirty="0">
                <a:solidFill>
                  <a:schemeClr val="tx1">
                    <a:lumMod val="95000"/>
                    <a:lumOff val="5000"/>
                  </a:schemeClr>
                </a:solidFill>
                <a:latin typeface="Arial" panose="020B0604020202020204" pitchFamily="34" charset="0"/>
                <a:cs typeface="Arial" panose="020B0604020202020204" pitchFamily="34" charset="0"/>
                <a:hlinkClick r:id="rId3"/>
              </a:rPr>
              <a:t>Webex Link</a:t>
            </a:r>
            <a:endParaRPr lang="en-US" dirty="0"/>
          </a:p>
          <a:p>
            <a:r>
              <a:rPr lang="en-US" dirty="0">
                <a:solidFill>
                  <a:schemeClr val="tx1"/>
                </a:solidFill>
              </a:rPr>
              <a:t>Password: FA2021</a:t>
            </a:r>
          </a:p>
        </p:txBody>
      </p:sp>
      <p:pic>
        <p:nvPicPr>
          <p:cNvPr id="5" name="Picture 4">
            <a:extLst>
              <a:ext uri="{FF2B5EF4-FFF2-40B4-BE49-F238E27FC236}">
                <a16:creationId xmlns:a16="http://schemas.microsoft.com/office/drawing/2014/main" id="{CE9793F4-D580-9048-8E04-6B193969321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62150" y="979132"/>
            <a:ext cx="1750381" cy="2069568"/>
          </a:xfrm>
          <a:prstGeom prst="rect">
            <a:avLst/>
          </a:prstGeom>
        </p:spPr>
      </p:pic>
    </p:spTree>
    <p:extLst>
      <p:ext uri="{BB962C8B-B14F-4D97-AF65-F5344CB8AC3E}">
        <p14:creationId xmlns:p14="http://schemas.microsoft.com/office/powerpoint/2010/main" val="3691568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E6FF-B2E2-524D-B04F-4B1FD5256F8C}"/>
              </a:ext>
            </a:extLst>
          </p:cNvPr>
          <p:cNvSpPr>
            <a:spLocks noGrp="1"/>
          </p:cNvSpPr>
          <p:nvPr>
            <p:ph type="title"/>
          </p:nvPr>
        </p:nvSpPr>
        <p:spPr/>
        <p:txBody>
          <a:bodyPr/>
          <a:lstStyle/>
          <a:p>
            <a:r>
              <a:rPr lang="en-US" dirty="0"/>
              <a:t>NCAA</a:t>
            </a:r>
          </a:p>
        </p:txBody>
      </p:sp>
      <p:sp>
        <p:nvSpPr>
          <p:cNvPr id="3" name="Content Placeholder 2">
            <a:extLst>
              <a:ext uri="{FF2B5EF4-FFF2-40B4-BE49-F238E27FC236}">
                <a16:creationId xmlns:a16="http://schemas.microsoft.com/office/drawing/2014/main" id="{E3E56736-9307-8E49-9D2C-CEABB63A2464}"/>
              </a:ext>
            </a:extLst>
          </p:cNvPr>
          <p:cNvSpPr>
            <a:spLocks noGrp="1"/>
          </p:cNvSpPr>
          <p:nvPr>
            <p:ph sz="quarter" idx="13"/>
          </p:nvPr>
        </p:nvSpPr>
        <p:spPr>
          <a:xfrm>
            <a:off x="4019336" y="5083277"/>
            <a:ext cx="4153328" cy="976045"/>
          </a:xfrm>
        </p:spPr>
        <p:txBody>
          <a:bodyPr>
            <a:normAutofit/>
          </a:bodyPr>
          <a:lstStyle/>
          <a:p>
            <a:r>
              <a:rPr lang="en-US" dirty="0">
                <a:hlinkClick r:id="rId3"/>
              </a:rPr>
              <a:t>https://web3.ncaa.org/ecwr3/</a:t>
            </a:r>
            <a:endParaRPr lang="en-US" dirty="0"/>
          </a:p>
          <a:p>
            <a:endParaRPr lang="en-US" dirty="0"/>
          </a:p>
        </p:txBody>
      </p:sp>
      <p:pic>
        <p:nvPicPr>
          <p:cNvPr id="5" name="Picture 4">
            <a:extLst>
              <a:ext uri="{FF2B5EF4-FFF2-40B4-BE49-F238E27FC236}">
                <a16:creationId xmlns:a16="http://schemas.microsoft.com/office/drawing/2014/main" id="{61C6B746-6478-354E-A6EB-42D7295354CB}"/>
              </a:ext>
            </a:extLst>
          </p:cNvPr>
          <p:cNvPicPr>
            <a:picLocks noChangeAspect="1"/>
          </p:cNvPicPr>
          <p:nvPr/>
        </p:nvPicPr>
        <p:blipFill>
          <a:blip r:embed="rId4"/>
          <a:stretch>
            <a:fillRect/>
          </a:stretch>
        </p:blipFill>
        <p:spPr>
          <a:xfrm>
            <a:off x="2667433" y="556115"/>
            <a:ext cx="7936215" cy="4464121"/>
          </a:xfrm>
          <a:prstGeom prst="rect">
            <a:avLst/>
          </a:prstGeom>
        </p:spPr>
      </p:pic>
      <p:sp>
        <p:nvSpPr>
          <p:cNvPr id="6" name="TextBox 5">
            <a:extLst>
              <a:ext uri="{FF2B5EF4-FFF2-40B4-BE49-F238E27FC236}">
                <a16:creationId xmlns:a16="http://schemas.microsoft.com/office/drawing/2014/main" id="{9C8A59D8-7791-964B-84B5-7C6B04ECDA95}"/>
              </a:ext>
            </a:extLst>
          </p:cNvPr>
          <p:cNvSpPr txBox="1"/>
          <p:nvPr/>
        </p:nvSpPr>
        <p:spPr>
          <a:xfrm>
            <a:off x="4962418" y="2634286"/>
            <a:ext cx="832205" cy="307777"/>
          </a:xfrm>
          <a:prstGeom prst="rect">
            <a:avLst/>
          </a:prstGeom>
          <a:noFill/>
        </p:spPr>
        <p:txBody>
          <a:bodyPr wrap="square" rtlCol="0">
            <a:spAutoFit/>
          </a:bodyPr>
          <a:lstStyle/>
          <a:p>
            <a:r>
              <a:rPr lang="en-US" sz="1400" dirty="0">
                <a:highlight>
                  <a:srgbClr val="FFFF00"/>
                </a:highlight>
                <a:latin typeface="Avenir Book" panose="02000503020000020003" pitchFamily="2" charset="0"/>
                <a:cs typeface="Arial" panose="020B0604020202020204" pitchFamily="34" charset="0"/>
              </a:rPr>
              <a:t> </a:t>
            </a:r>
            <a:r>
              <a:rPr lang="en-US" sz="1200" dirty="0">
                <a:highlight>
                  <a:srgbClr val="FFFF00"/>
                </a:highlight>
                <a:latin typeface="Beirut" pitchFamily="2" charset="-78"/>
                <a:cs typeface="Beirut" pitchFamily="2" charset="-78"/>
              </a:rPr>
              <a:t>it’s own</a:t>
            </a:r>
          </a:p>
        </p:txBody>
      </p:sp>
    </p:spTree>
    <p:extLst>
      <p:ext uri="{BB962C8B-B14F-4D97-AF65-F5344CB8AC3E}">
        <p14:creationId xmlns:p14="http://schemas.microsoft.com/office/powerpoint/2010/main" val="2884910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9EB86-B68B-A646-8372-F558442D3934}"/>
              </a:ext>
            </a:extLst>
          </p:cNvPr>
          <p:cNvSpPr>
            <a:spLocks noGrp="1"/>
          </p:cNvSpPr>
          <p:nvPr>
            <p:ph type="title"/>
          </p:nvPr>
        </p:nvSpPr>
        <p:spPr>
          <a:xfrm>
            <a:off x="683626" y="300037"/>
            <a:ext cx="10396882" cy="1151965"/>
          </a:xfrm>
        </p:spPr>
        <p:txBody>
          <a:bodyPr/>
          <a:lstStyle/>
          <a:p>
            <a:r>
              <a:rPr lang="en-US" dirty="0"/>
              <a:t>Top 10%</a:t>
            </a:r>
          </a:p>
        </p:txBody>
      </p:sp>
      <p:sp>
        <p:nvSpPr>
          <p:cNvPr id="3" name="Content Placeholder 2">
            <a:extLst>
              <a:ext uri="{FF2B5EF4-FFF2-40B4-BE49-F238E27FC236}">
                <a16:creationId xmlns:a16="http://schemas.microsoft.com/office/drawing/2014/main" id="{24E12730-03A9-1C4E-8178-30754BB9374D}"/>
              </a:ext>
            </a:extLst>
          </p:cNvPr>
          <p:cNvSpPr>
            <a:spLocks noGrp="1"/>
          </p:cNvSpPr>
          <p:nvPr>
            <p:ph sz="quarter" idx="13"/>
          </p:nvPr>
        </p:nvSpPr>
        <p:spPr>
          <a:xfrm>
            <a:off x="685801" y="1837765"/>
            <a:ext cx="10394707" cy="3311189"/>
          </a:xfrm>
        </p:spPr>
        <p:txBody>
          <a:bodyPr>
            <a:noAutofit/>
          </a:bodyPr>
          <a:lstStyle/>
          <a:p>
            <a:r>
              <a:rPr lang="en-US" sz="1800" dirty="0">
                <a:latin typeface="Arial" panose="020B0604020202020204" pitchFamily="34" charset="0"/>
                <a:cs typeface="Arial" panose="020B0604020202020204" pitchFamily="34" charset="0"/>
              </a:rPr>
              <a:t>You may qualify for automatic admission to many public universities in Texas through the Top 10% Rule. To meet the requirements, you must graduate in the top 10% of your class at a recognized public or private high school in Texas or a high school operated by the U.S. Department of Defense and be a Texas resident or eligible to pay resident tuition</a:t>
            </a:r>
          </a:p>
          <a:p>
            <a:r>
              <a:rPr lang="en-US" sz="1800" dirty="0">
                <a:latin typeface="Arial" panose="020B0604020202020204" pitchFamily="34" charset="0"/>
                <a:cs typeface="Arial" panose="020B0604020202020204" pitchFamily="34" charset="0"/>
              </a:rPr>
              <a:t>The </a:t>
            </a:r>
            <a:r>
              <a:rPr lang="en-US" sz="1800" b="1" dirty="0">
                <a:latin typeface="Arial" panose="020B0604020202020204" pitchFamily="34" charset="0"/>
                <a:cs typeface="Arial" panose="020B0604020202020204" pitchFamily="34" charset="0"/>
              </a:rPr>
              <a:t>University of Texas </a:t>
            </a:r>
            <a:r>
              <a:rPr lang="en-US" sz="1800" dirty="0">
                <a:latin typeface="Arial" panose="020B0604020202020204" pitchFamily="34" charset="0"/>
                <a:cs typeface="Arial" panose="020B0604020202020204" pitchFamily="34" charset="0"/>
              </a:rPr>
              <a:t>has an exception to the Automatic admission rule.  The class of 2022 can receive automatic admission if students are in the top 6% of the class.</a:t>
            </a:r>
          </a:p>
          <a:p>
            <a:r>
              <a:rPr lang="en-US" sz="1800" i="1" dirty="0">
                <a:latin typeface="Arial" panose="020B0604020202020204" pitchFamily="34" charset="0"/>
                <a:cs typeface="Arial" panose="020B0604020202020204" pitchFamily="34" charset="0"/>
              </a:rPr>
              <a:t>Note: Some Texas students who are not offered admission to UT Austin may be invited to be part of the </a:t>
            </a:r>
            <a:r>
              <a:rPr lang="en-US" sz="1800" i="1" dirty="0">
                <a:latin typeface="Arial" panose="020B0604020202020204" pitchFamily="34" charset="0"/>
                <a:cs typeface="Arial" panose="020B0604020202020204" pitchFamily="34" charset="0"/>
                <a:hlinkClick r:id="rId3"/>
              </a:rPr>
              <a:t>Coordinated Admission Program</a:t>
            </a:r>
            <a:r>
              <a:rPr lang="en-US" sz="1800" i="1" dirty="0">
                <a:latin typeface="Arial" panose="020B0604020202020204" pitchFamily="34" charset="0"/>
                <a:cs typeface="Arial" panose="020B0604020202020204" pitchFamily="34" charset="0"/>
              </a:rPr>
              <a:t> (CAP) or </a:t>
            </a:r>
            <a:r>
              <a:rPr lang="en-US" sz="1800" i="1" dirty="0">
                <a:latin typeface="Arial" panose="020B0604020202020204" pitchFamily="34" charset="0"/>
                <a:cs typeface="Arial" panose="020B0604020202020204" pitchFamily="34" charset="0"/>
                <a:hlinkClick r:id="rId4"/>
              </a:rPr>
              <a:t>Path to Admission through Co-Enrollment</a:t>
            </a:r>
            <a:r>
              <a:rPr lang="en-US" sz="1800" i="1" dirty="0">
                <a:latin typeface="Arial" panose="020B0604020202020204" pitchFamily="34" charset="0"/>
                <a:cs typeface="Arial" panose="020B0604020202020204" pitchFamily="34" charset="0"/>
              </a:rPr>
              <a:t> (PACE), in preparation for admission to the university for a future term.</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065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216791-CD80-9B41-8738-43E4AA31BECA}"/>
              </a:ext>
            </a:extLst>
          </p:cNvPr>
          <p:cNvPicPr>
            <a:picLocks noGrp="1" noChangeAspect="1"/>
          </p:cNvPicPr>
          <p:nvPr>
            <p:ph sz="quarter" idx="13"/>
          </p:nvPr>
        </p:nvPicPr>
        <p:blipFill>
          <a:blip r:embed="rId3"/>
          <a:stretch>
            <a:fillRect/>
          </a:stretch>
        </p:blipFill>
        <p:spPr>
          <a:xfrm>
            <a:off x="2848957" y="1693927"/>
            <a:ext cx="6070570" cy="4550863"/>
          </a:xfrm>
        </p:spPr>
      </p:pic>
      <p:sp>
        <p:nvSpPr>
          <p:cNvPr id="7" name="Title 6">
            <a:extLst>
              <a:ext uri="{FF2B5EF4-FFF2-40B4-BE49-F238E27FC236}">
                <a16:creationId xmlns:a16="http://schemas.microsoft.com/office/drawing/2014/main" id="{15252238-4FB4-5E4E-B7DA-26520A648492}"/>
              </a:ext>
            </a:extLst>
          </p:cNvPr>
          <p:cNvSpPr>
            <a:spLocks noGrp="1"/>
          </p:cNvSpPr>
          <p:nvPr>
            <p:ph type="title"/>
          </p:nvPr>
        </p:nvSpPr>
        <p:spPr>
          <a:xfrm>
            <a:off x="685801" y="449495"/>
            <a:ext cx="10396882" cy="1151965"/>
          </a:xfrm>
        </p:spPr>
        <p:txBody>
          <a:bodyPr/>
          <a:lstStyle/>
          <a:p>
            <a:r>
              <a:rPr lang="en-US" dirty="0"/>
              <a:t>Male Students, age 18 or near:</a:t>
            </a:r>
          </a:p>
        </p:txBody>
      </p:sp>
    </p:spTree>
    <p:extLst>
      <p:ext uri="{BB962C8B-B14F-4D97-AF65-F5344CB8AC3E}">
        <p14:creationId xmlns:p14="http://schemas.microsoft.com/office/powerpoint/2010/main" val="4229016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22601-F9C8-1643-8890-29FDC2CD57A1}"/>
              </a:ext>
            </a:extLst>
          </p:cNvPr>
          <p:cNvSpPr>
            <a:spLocks noGrp="1"/>
          </p:cNvSpPr>
          <p:nvPr>
            <p:ph type="title"/>
          </p:nvPr>
        </p:nvSpPr>
        <p:spPr>
          <a:xfrm>
            <a:off x="685801" y="685800"/>
            <a:ext cx="10396882" cy="1502596"/>
          </a:xfrm>
        </p:spPr>
        <p:txBody>
          <a:bodyPr>
            <a:normAutofit fontScale="90000"/>
          </a:bodyPr>
          <a:lstStyle/>
          <a:p>
            <a:pPr algn="ctr"/>
            <a:r>
              <a:rPr lang="en-US" dirty="0"/>
              <a:t>Register to Vote:  If you’re 18, then you can vote!</a:t>
            </a:r>
          </a:p>
        </p:txBody>
      </p:sp>
      <p:pic>
        <p:nvPicPr>
          <p:cNvPr id="5" name="Content Placeholder 4">
            <a:extLst>
              <a:ext uri="{FF2B5EF4-FFF2-40B4-BE49-F238E27FC236}">
                <a16:creationId xmlns:a16="http://schemas.microsoft.com/office/drawing/2014/main" id="{6E236DD9-DE88-7649-9571-10FD3CDA2205}"/>
              </a:ext>
            </a:extLst>
          </p:cNvPr>
          <p:cNvPicPr>
            <a:picLocks noGrp="1" noChangeAspect="1"/>
          </p:cNvPicPr>
          <p:nvPr>
            <p:ph sz="quarter" idx="13"/>
          </p:nvPr>
        </p:nvPicPr>
        <p:blipFill rotWithShape="1">
          <a:blip r:embed="rId3"/>
          <a:srcRect l="298" t="-1" r="-298" b="7935"/>
          <a:stretch/>
        </p:blipFill>
        <p:spPr>
          <a:xfrm>
            <a:off x="685801" y="1825970"/>
            <a:ext cx="3554858" cy="3560091"/>
          </a:xfrm>
        </p:spPr>
      </p:pic>
    </p:spTree>
    <p:extLst>
      <p:ext uri="{BB962C8B-B14F-4D97-AF65-F5344CB8AC3E}">
        <p14:creationId xmlns:p14="http://schemas.microsoft.com/office/powerpoint/2010/main" val="2501339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25582"/>
            <a:ext cx="10396882" cy="1151965"/>
          </a:xfrm>
        </p:spPr>
        <p:txBody>
          <a:bodyPr>
            <a:normAutofit fontScale="90000"/>
          </a:bodyPr>
          <a:lstStyle/>
          <a:p>
            <a:r>
              <a:rPr lang="en-US" dirty="0"/>
              <a:t>Timeline: what should I do each month to get ready?</a:t>
            </a:r>
          </a:p>
        </p:txBody>
      </p:sp>
      <p:pic>
        <p:nvPicPr>
          <p:cNvPr id="4" name="Content Placeholder 3"/>
          <p:cNvPicPr>
            <a:picLocks noGrp="1" noChangeAspect="1"/>
          </p:cNvPicPr>
          <p:nvPr>
            <p:ph sz="quarter" idx="13"/>
          </p:nvPr>
        </p:nvPicPr>
        <p:blipFill>
          <a:blip r:embed="rId3"/>
          <a:stretch>
            <a:fillRect/>
          </a:stretch>
        </p:blipFill>
        <p:spPr>
          <a:xfrm>
            <a:off x="1099127" y="1348510"/>
            <a:ext cx="9605817" cy="4682836"/>
          </a:xfrm>
          <a:prstGeom prst="rect">
            <a:avLst/>
          </a:prstGeom>
        </p:spPr>
      </p:pic>
    </p:spTree>
    <p:extLst>
      <p:ext uri="{BB962C8B-B14F-4D97-AF65-F5344CB8AC3E}">
        <p14:creationId xmlns:p14="http://schemas.microsoft.com/office/powerpoint/2010/main" val="1943403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356D6-B22F-1C48-9093-64B679DA38A8}"/>
              </a:ext>
            </a:extLst>
          </p:cNvPr>
          <p:cNvSpPr>
            <a:spLocks noGrp="1"/>
          </p:cNvSpPr>
          <p:nvPr>
            <p:ph type="title"/>
          </p:nvPr>
        </p:nvSpPr>
        <p:spPr>
          <a:xfrm>
            <a:off x="400050" y="226674"/>
            <a:ext cx="10396882" cy="1151965"/>
          </a:xfrm>
        </p:spPr>
        <p:txBody>
          <a:bodyPr/>
          <a:lstStyle/>
          <a:p>
            <a:r>
              <a:rPr lang="en-US" dirty="0"/>
              <a:t>Resources On Campus</a:t>
            </a:r>
          </a:p>
        </p:txBody>
      </p:sp>
      <p:sp>
        <p:nvSpPr>
          <p:cNvPr id="3" name="Content Placeholder 2">
            <a:extLst>
              <a:ext uri="{FF2B5EF4-FFF2-40B4-BE49-F238E27FC236}">
                <a16:creationId xmlns:a16="http://schemas.microsoft.com/office/drawing/2014/main" id="{771A11BD-302C-8947-AB20-D94194984CAD}"/>
              </a:ext>
            </a:extLst>
          </p:cNvPr>
          <p:cNvSpPr>
            <a:spLocks noGrp="1"/>
          </p:cNvSpPr>
          <p:nvPr>
            <p:ph sz="quarter" idx="13"/>
          </p:nvPr>
        </p:nvSpPr>
        <p:spPr>
          <a:xfrm>
            <a:off x="685800" y="1271588"/>
            <a:ext cx="10394707" cy="4633275"/>
          </a:xfrm>
        </p:spPr>
        <p:txBody>
          <a:bodyPr>
            <a:normAutofit/>
          </a:bodyPr>
          <a:lstStyle/>
          <a:p>
            <a:r>
              <a:rPr lang="en-US" sz="1900" dirty="0">
                <a:latin typeface="Arial" panose="020B0604020202020204" pitchFamily="34" charset="0"/>
                <a:cs typeface="Arial" panose="020B0604020202020204" pitchFamily="34" charset="0"/>
              </a:rPr>
              <a:t>Stephanie Valle– </a:t>
            </a:r>
            <a:r>
              <a:rPr lang="en-US" sz="1900" dirty="0">
                <a:latin typeface="Arial" panose="020B0604020202020204" pitchFamily="34" charset="0"/>
                <a:cs typeface="Arial" panose="020B0604020202020204" pitchFamily="34" charset="0"/>
                <a:hlinkClick r:id="rId3"/>
              </a:rPr>
              <a:t>valles@lisd.net</a:t>
            </a:r>
            <a:endParaRPr lang="en-US" sz="1900" dirty="0">
              <a:latin typeface="Arial" panose="020B0604020202020204" pitchFamily="34" charset="0"/>
              <a:cs typeface="Arial" panose="020B0604020202020204" pitchFamily="34" charset="0"/>
            </a:endParaRPr>
          </a:p>
          <a:p>
            <a:pPr lvl="1"/>
            <a:r>
              <a:rPr lang="en-US" sz="1900" dirty="0">
                <a:latin typeface="Arial" panose="020B0604020202020204" pitchFamily="34" charset="0"/>
                <a:cs typeface="Arial" panose="020B0604020202020204" pitchFamily="34" charset="0"/>
              </a:rPr>
              <a:t>Student Assistance Counselor (social emotional concerns)</a:t>
            </a:r>
          </a:p>
          <a:p>
            <a:r>
              <a:rPr lang="en-US" sz="1900" dirty="0">
                <a:latin typeface="Arial" panose="020B0604020202020204" pitchFamily="34" charset="0"/>
                <a:cs typeface="Arial" panose="020B0604020202020204" pitchFamily="34" charset="0"/>
              </a:rPr>
              <a:t>Collin College – Dr. Jessica Robinson – </a:t>
            </a:r>
            <a:r>
              <a:rPr lang="en-US" sz="1900" dirty="0">
                <a:latin typeface="Arial" panose="020B0604020202020204" pitchFamily="34" charset="0"/>
                <a:cs typeface="Arial" panose="020B0604020202020204" pitchFamily="34" charset="0"/>
                <a:hlinkClick r:id="rId4"/>
              </a:rPr>
              <a:t>jArobinson@collin.edu</a:t>
            </a:r>
            <a:r>
              <a:rPr lang="en-US" sz="1900" dirty="0">
                <a:latin typeface="Arial" panose="020B0604020202020204" pitchFamily="34" charset="0"/>
                <a:cs typeface="Arial" panose="020B0604020202020204" pitchFamily="34" charset="0"/>
              </a:rPr>
              <a:t> </a:t>
            </a:r>
          </a:p>
          <a:p>
            <a:pPr lvl="1"/>
            <a:r>
              <a:rPr lang="en-US" sz="1900" dirty="0">
                <a:latin typeface="Arial" panose="020B0604020202020204" pitchFamily="34" charset="0"/>
                <a:cs typeface="Arial" panose="020B0604020202020204" pitchFamily="34" charset="0"/>
              </a:rPr>
              <a:t>will be on campus five days a week</a:t>
            </a:r>
          </a:p>
          <a:p>
            <a:pPr lvl="1"/>
            <a:r>
              <a:rPr lang="en-US" sz="1900" dirty="0">
                <a:latin typeface="Arial" panose="020B0604020202020204" pitchFamily="34" charset="0"/>
                <a:cs typeface="Arial" panose="020B0604020202020204" pitchFamily="34" charset="0"/>
              </a:rPr>
              <a:t>Helps with all things ‘college’</a:t>
            </a:r>
          </a:p>
          <a:p>
            <a:pPr lvl="2"/>
            <a:r>
              <a:rPr lang="en-US" sz="1900" dirty="0">
                <a:latin typeface="Arial" panose="020B0604020202020204" pitchFamily="34" charset="0"/>
                <a:cs typeface="Arial" panose="020B0604020202020204" pitchFamily="34" charset="0"/>
              </a:rPr>
              <a:t>Research, scholarships, applications, financial aid, dual credit admissions</a:t>
            </a:r>
          </a:p>
          <a:p>
            <a:r>
              <a:rPr lang="en-US" sz="1900" dirty="0">
                <a:latin typeface="Arial" panose="020B0604020202020204" pitchFamily="34" charset="0"/>
                <a:cs typeface="Arial" panose="020B0604020202020204" pitchFamily="34" charset="0"/>
              </a:rPr>
              <a:t>UNT G-Force </a:t>
            </a:r>
          </a:p>
          <a:p>
            <a:pPr lvl="1"/>
            <a:r>
              <a:rPr lang="en-US" sz="1900" dirty="0">
                <a:latin typeface="Arial" panose="020B0604020202020204" pitchFamily="34" charset="0"/>
                <a:cs typeface="Arial" panose="020B0604020202020204" pitchFamily="34" charset="0"/>
              </a:rPr>
              <a:t>Help with all things ‘college’</a:t>
            </a:r>
          </a:p>
          <a:p>
            <a:pPr lvl="1"/>
            <a:r>
              <a:rPr lang="en-US" sz="1900" dirty="0">
                <a:latin typeface="Arial" panose="020B0604020202020204" pitchFamily="34" charset="0"/>
                <a:cs typeface="Arial" panose="020B0604020202020204" pitchFamily="34" charset="0"/>
              </a:rPr>
              <a:t>Current College Students that have just been through college, scholarship and financial aid applications assisting our seniors.</a:t>
            </a:r>
          </a:p>
          <a:p>
            <a:endParaRPr lang="en-US" dirty="0"/>
          </a:p>
        </p:txBody>
      </p:sp>
    </p:spTree>
    <p:extLst>
      <p:ext uri="{BB962C8B-B14F-4D97-AF65-F5344CB8AC3E}">
        <p14:creationId xmlns:p14="http://schemas.microsoft.com/office/powerpoint/2010/main" val="2798565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7E7C-07D0-464E-B0B2-10191D8FAEA8}"/>
              </a:ext>
            </a:extLst>
          </p:cNvPr>
          <p:cNvSpPr>
            <a:spLocks noGrp="1"/>
          </p:cNvSpPr>
          <p:nvPr>
            <p:ph type="title"/>
          </p:nvPr>
        </p:nvSpPr>
        <p:spPr/>
        <p:txBody>
          <a:bodyPr/>
          <a:lstStyle/>
          <a:p>
            <a:r>
              <a:rPr lang="en-US" dirty="0"/>
              <a:t>College Applications</a:t>
            </a:r>
          </a:p>
        </p:txBody>
      </p:sp>
      <p:sp>
        <p:nvSpPr>
          <p:cNvPr id="3" name="Content Placeholder 2">
            <a:extLst>
              <a:ext uri="{FF2B5EF4-FFF2-40B4-BE49-F238E27FC236}">
                <a16:creationId xmlns:a16="http://schemas.microsoft.com/office/drawing/2014/main" id="{A3854339-AEBF-7741-9E53-9DAF22F5B778}"/>
              </a:ext>
            </a:extLst>
          </p:cNvPr>
          <p:cNvSpPr>
            <a:spLocks noGrp="1"/>
          </p:cNvSpPr>
          <p:nvPr>
            <p:ph sz="quarter" idx="13"/>
          </p:nvPr>
        </p:nvSpPr>
        <p:spPr>
          <a:xfrm>
            <a:off x="550670" y="1837765"/>
            <a:ext cx="10667144" cy="3311189"/>
          </a:xfrm>
        </p:spPr>
        <p:txBody>
          <a:bodyPr>
            <a:normAutofit fontScale="92500" lnSpcReduction="20000"/>
          </a:bodyPr>
          <a:lstStyle/>
          <a:p>
            <a:r>
              <a:rPr lang="en-US" dirty="0">
                <a:latin typeface="Arial" panose="020B0604020202020204" pitchFamily="34" charset="0"/>
                <a:cs typeface="Arial" panose="020B0604020202020204" pitchFamily="34" charset="0"/>
              </a:rPr>
              <a:t>Most college Applications are open Now – Know your deadlines!</a:t>
            </a:r>
          </a:p>
          <a:p>
            <a:r>
              <a:rPr lang="en-US" dirty="0">
                <a:latin typeface="Arial" panose="020B0604020202020204" pitchFamily="34" charset="0"/>
                <a:cs typeface="Arial" panose="020B0604020202020204" pitchFamily="34" charset="0"/>
              </a:rPr>
              <a:t>Most Public and Private Schools in Texas: Apply Texas Website </a:t>
            </a:r>
            <a:r>
              <a:rPr lang="en-US" dirty="0">
                <a:latin typeface="Arial" panose="020B0604020202020204" pitchFamily="34" charset="0"/>
                <a:cs typeface="Arial" panose="020B0604020202020204" pitchFamily="34" charset="0"/>
                <a:hlinkClick r:id="rId3"/>
              </a:rPr>
              <a:t>https://goapplytexas.org</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Many out of state and Private Schools, some Texas schools </a:t>
            </a:r>
            <a:r>
              <a:rPr lang="en-US" dirty="0">
                <a:latin typeface="Arial" panose="020B0604020202020204" pitchFamily="34" charset="0"/>
                <a:cs typeface="Arial" panose="020B0604020202020204" pitchFamily="34" charset="0"/>
                <a:hlinkClick r:id="rId4"/>
              </a:rPr>
              <a:t>https://www.commonapp.org/</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Some schools post their separate applications on their Individual Colleges/Universities Admissions Sites</a:t>
            </a:r>
          </a:p>
          <a:p>
            <a:r>
              <a:rPr lang="en-US" dirty="0">
                <a:latin typeface="Arial" panose="020B0604020202020204" pitchFamily="34" charset="0"/>
                <a:cs typeface="Arial" panose="020B0604020202020204" pitchFamily="34" charset="0"/>
              </a:rPr>
              <a:t>Check the College Admissions Page Checklist to ensure you have submitted all Required documents</a:t>
            </a:r>
          </a:p>
        </p:txBody>
      </p:sp>
    </p:spTree>
    <p:extLst>
      <p:ext uri="{BB962C8B-B14F-4D97-AF65-F5344CB8AC3E}">
        <p14:creationId xmlns:p14="http://schemas.microsoft.com/office/powerpoint/2010/main" val="3705221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21BB47-6519-834C-96DA-104E4CCB55E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C773033-AE2A-8041-97BE-D4F04CEF8840}"/>
              </a:ext>
            </a:extLst>
          </p:cNvPr>
          <p:cNvPicPr>
            <a:picLocks noGrp="1" noChangeAspect="1"/>
          </p:cNvPicPr>
          <p:nvPr>
            <p:ph idx="1"/>
          </p:nvPr>
        </p:nvPicPr>
        <p:blipFill>
          <a:blip r:embed="rId3"/>
          <a:stretch>
            <a:fillRect/>
          </a:stretch>
        </p:blipFill>
        <p:spPr>
          <a:xfrm>
            <a:off x="0" y="0"/>
            <a:ext cx="12191999" cy="6858000"/>
          </a:xfrm>
        </p:spPr>
      </p:pic>
    </p:spTree>
    <p:extLst>
      <p:ext uri="{BB962C8B-B14F-4D97-AF65-F5344CB8AC3E}">
        <p14:creationId xmlns:p14="http://schemas.microsoft.com/office/powerpoint/2010/main" val="3295879537"/>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A6F7-3241-B849-AB08-A6FCEAA1F9E4}"/>
              </a:ext>
            </a:extLst>
          </p:cNvPr>
          <p:cNvSpPr>
            <a:spLocks noGrp="1"/>
          </p:cNvSpPr>
          <p:nvPr>
            <p:ph type="title"/>
          </p:nvPr>
        </p:nvSpPr>
        <p:spPr>
          <a:xfrm>
            <a:off x="0" y="0"/>
            <a:ext cx="10396882" cy="1158140"/>
          </a:xfrm>
        </p:spPr>
        <p:txBody>
          <a:bodyPr/>
          <a:lstStyle/>
          <a:p>
            <a:r>
              <a:rPr lang="en-US" dirty="0"/>
              <a:t>Need More Info?</a:t>
            </a:r>
          </a:p>
        </p:txBody>
      </p:sp>
      <p:sp>
        <p:nvSpPr>
          <p:cNvPr id="3" name="Content Placeholder 2">
            <a:extLst>
              <a:ext uri="{FF2B5EF4-FFF2-40B4-BE49-F238E27FC236}">
                <a16:creationId xmlns:a16="http://schemas.microsoft.com/office/drawing/2014/main" id="{B9FA8610-B9A4-6546-BCCF-56043B98A5E8}"/>
              </a:ext>
            </a:extLst>
          </p:cNvPr>
          <p:cNvSpPr>
            <a:spLocks noGrp="1"/>
          </p:cNvSpPr>
          <p:nvPr>
            <p:ph sz="quarter" idx="13"/>
          </p:nvPr>
        </p:nvSpPr>
        <p:spPr>
          <a:xfrm>
            <a:off x="421265" y="1158140"/>
            <a:ext cx="5088714" cy="3662171"/>
          </a:xfrm>
        </p:spPr>
        <p:txBody>
          <a:bodyPr>
            <a:noAutofit/>
          </a:bodyPr>
          <a:lstStyle/>
          <a:p>
            <a:r>
              <a:rPr lang="en-US" sz="1600" dirty="0">
                <a:latin typeface="Arial" panose="020B0604020202020204" pitchFamily="34" charset="0"/>
                <a:cs typeface="Arial" panose="020B0604020202020204" pitchFamily="34" charset="0"/>
              </a:rPr>
              <a:t>Contact your Hebron high school Counselors:</a:t>
            </a:r>
          </a:p>
          <a:p>
            <a:pPr lvl="1"/>
            <a:r>
              <a:rPr lang="en-US" sz="1600" dirty="0">
                <a:latin typeface="Arial" panose="020B0604020202020204" pitchFamily="34" charset="0"/>
                <a:cs typeface="Arial" panose="020B0604020202020204" pitchFamily="34" charset="0"/>
              </a:rPr>
              <a:t>Mrs. Rayford (A-Car) </a:t>
            </a:r>
            <a:r>
              <a:rPr lang="en-US" sz="1600" dirty="0">
                <a:latin typeface="Arial" panose="020B0604020202020204" pitchFamily="34" charset="0"/>
                <a:cs typeface="Arial" panose="020B0604020202020204" pitchFamily="34" charset="0"/>
                <a:hlinkClick r:id="rId3"/>
              </a:rPr>
              <a:t>rayfordlm@lisd.net</a:t>
            </a:r>
            <a:r>
              <a:rPr lang="en-US" sz="1600" dirty="0">
                <a:latin typeface="Arial" panose="020B0604020202020204" pitchFamily="34" charset="0"/>
                <a:cs typeface="Arial" panose="020B0604020202020204" pitchFamily="34" charset="0"/>
              </a:rPr>
              <a:t> </a:t>
            </a:r>
          </a:p>
          <a:p>
            <a:pPr lvl="1"/>
            <a:r>
              <a:rPr lang="en-US" sz="1600" dirty="0">
                <a:latin typeface="Arial" panose="020B0604020202020204" pitchFamily="34" charset="0"/>
                <a:cs typeface="Arial" panose="020B0604020202020204" pitchFamily="34" charset="0"/>
              </a:rPr>
              <a:t>Ms. Cheng (CAS-</a:t>
            </a:r>
            <a:r>
              <a:rPr lang="en-US" sz="1600" dirty="0" err="1">
                <a:latin typeface="Arial" panose="020B0604020202020204" pitchFamily="34" charset="0"/>
                <a:cs typeface="Arial" panose="020B0604020202020204" pitchFamily="34" charset="0"/>
              </a:rPr>
              <a:t>fe</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4"/>
              </a:rPr>
              <a:t>chengP@lisd.net</a:t>
            </a: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Mrs. Lovett (fi-h) </a:t>
            </a:r>
            <a:r>
              <a:rPr lang="en-US" sz="1600" dirty="0">
                <a:latin typeface="Arial" panose="020B0604020202020204" pitchFamily="34" charset="0"/>
                <a:cs typeface="Arial" panose="020B0604020202020204" pitchFamily="34" charset="0"/>
                <a:hlinkClick r:id="rId5"/>
              </a:rPr>
              <a:t>lovetts@lisd.net</a:t>
            </a: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Mrs. Hood (I-li)  </a:t>
            </a:r>
            <a:r>
              <a:rPr lang="en-US" sz="1600" dirty="0">
                <a:latin typeface="Arial" panose="020B0604020202020204" pitchFamily="34" charset="0"/>
                <a:cs typeface="Arial" panose="020B0604020202020204" pitchFamily="34" charset="0"/>
                <a:hlinkClick r:id="rId6"/>
              </a:rPr>
              <a:t>hoodm@lisd.net</a:t>
            </a:r>
            <a:r>
              <a:rPr lang="en-US" sz="1600" dirty="0">
                <a:latin typeface="Arial" panose="020B0604020202020204" pitchFamily="34" charset="0"/>
                <a:cs typeface="Arial" panose="020B0604020202020204" pitchFamily="34" charset="0"/>
              </a:rPr>
              <a:t> </a:t>
            </a:r>
          </a:p>
          <a:p>
            <a:pPr lvl="1"/>
            <a:r>
              <a:rPr lang="en-US" sz="1600" dirty="0">
                <a:latin typeface="Arial" panose="020B0604020202020204" pitchFamily="34" charset="0"/>
                <a:cs typeface="Arial" panose="020B0604020202020204" pitchFamily="34" charset="0"/>
              </a:rPr>
              <a:t>Dr. Fields (lo-mi) </a:t>
            </a:r>
            <a:r>
              <a:rPr lang="en-US" sz="1600" dirty="0">
                <a:latin typeface="Arial" panose="020B0604020202020204" pitchFamily="34" charset="0"/>
                <a:cs typeface="Arial" panose="020B0604020202020204" pitchFamily="34" charset="0"/>
                <a:hlinkClick r:id="rId7"/>
              </a:rPr>
              <a:t>fieldsjr@lisd.net</a:t>
            </a:r>
            <a:r>
              <a:rPr lang="en-US" sz="1600" dirty="0">
                <a:latin typeface="Arial" panose="020B0604020202020204" pitchFamily="34" charset="0"/>
                <a:cs typeface="Arial" panose="020B0604020202020204" pitchFamily="34" charset="0"/>
              </a:rPr>
              <a:t> </a:t>
            </a:r>
          </a:p>
          <a:p>
            <a:pPr lvl="1"/>
            <a:r>
              <a:rPr lang="en-US" sz="1600" dirty="0">
                <a:latin typeface="Arial" panose="020B0604020202020204" pitchFamily="34" charset="0"/>
                <a:cs typeface="Arial" panose="020B0604020202020204" pitchFamily="34" charset="0"/>
              </a:rPr>
              <a:t>Mrs. Bradley(</a:t>
            </a:r>
            <a:r>
              <a:rPr lang="en-US" sz="1600" dirty="0" err="1">
                <a:latin typeface="Arial" panose="020B0604020202020204" pitchFamily="34" charset="0"/>
                <a:cs typeface="Arial" panose="020B0604020202020204" pitchFamily="34" charset="0"/>
              </a:rPr>
              <a:t>mo</a:t>
            </a:r>
            <a:r>
              <a:rPr lang="en-US" sz="1600" dirty="0">
                <a:latin typeface="Arial" panose="020B0604020202020204" pitchFamily="34" charset="0"/>
                <a:cs typeface="Arial" panose="020B0604020202020204" pitchFamily="34" charset="0"/>
              </a:rPr>
              <a:t>-q) </a:t>
            </a:r>
            <a:r>
              <a:rPr lang="en-US" sz="1600" dirty="0">
                <a:latin typeface="Arial" panose="020B0604020202020204" pitchFamily="34" charset="0"/>
                <a:cs typeface="Arial" panose="020B0604020202020204" pitchFamily="34" charset="0"/>
                <a:hlinkClick r:id="rId8"/>
              </a:rPr>
              <a:t>bradleyj@lisd.net</a:t>
            </a: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Mrs. </a:t>
            </a:r>
            <a:r>
              <a:rPr lang="en-US" sz="1600" dirty="0" err="1">
                <a:latin typeface="Arial" panose="020B0604020202020204" pitchFamily="34" charset="0"/>
                <a:cs typeface="Arial" panose="020B0604020202020204" pitchFamily="34" charset="0"/>
              </a:rPr>
              <a:t>Clingan</a:t>
            </a:r>
            <a:r>
              <a:rPr lang="en-US" sz="1600" dirty="0">
                <a:latin typeface="Arial" panose="020B0604020202020204" pitchFamily="34" charset="0"/>
                <a:cs typeface="Arial" panose="020B0604020202020204" pitchFamily="34" charset="0"/>
              </a:rPr>
              <a:t> (r-St) </a:t>
            </a:r>
            <a:r>
              <a:rPr lang="en-US" sz="1600" dirty="0">
                <a:latin typeface="Arial" panose="020B0604020202020204" pitchFamily="34" charset="0"/>
                <a:cs typeface="Arial" panose="020B0604020202020204" pitchFamily="34" charset="0"/>
                <a:hlinkClick r:id="rId9"/>
              </a:rPr>
              <a:t>clingank@lisd.net</a:t>
            </a:r>
            <a:r>
              <a:rPr lang="en-US" sz="1600" dirty="0">
                <a:latin typeface="Arial" panose="020B0604020202020204" pitchFamily="34" charset="0"/>
                <a:cs typeface="Arial" panose="020B0604020202020204" pitchFamily="34" charset="0"/>
              </a:rPr>
              <a:t> </a:t>
            </a:r>
          </a:p>
          <a:p>
            <a:pPr lvl="1"/>
            <a:r>
              <a:rPr lang="en-US" sz="1600" dirty="0">
                <a:latin typeface="Arial" panose="020B0604020202020204" pitchFamily="34" charset="0"/>
                <a:cs typeface="Arial" panose="020B0604020202020204" pitchFamily="34" charset="0"/>
              </a:rPr>
              <a:t>Mrs. Renee (</a:t>
            </a:r>
            <a:r>
              <a:rPr lang="en-US" sz="1600" dirty="0" err="1">
                <a:latin typeface="Arial" panose="020B0604020202020204" pitchFamily="34" charset="0"/>
                <a:cs typeface="Arial" panose="020B0604020202020204" pitchFamily="34" charset="0"/>
              </a:rPr>
              <a:t>Su</a:t>
            </a:r>
            <a:r>
              <a:rPr lang="en-US" sz="1600" dirty="0">
                <a:latin typeface="Arial" panose="020B0604020202020204" pitchFamily="34" charset="0"/>
                <a:cs typeface="Arial" panose="020B0604020202020204" pitchFamily="34" charset="0"/>
              </a:rPr>
              <a:t>-Z) </a:t>
            </a:r>
            <a:r>
              <a:rPr lang="en-US" sz="1600" dirty="0">
                <a:latin typeface="Arial" panose="020B0604020202020204" pitchFamily="34" charset="0"/>
                <a:cs typeface="Arial" panose="020B0604020202020204" pitchFamily="34" charset="0"/>
                <a:hlinkClick r:id="rId10"/>
              </a:rPr>
              <a:t>reneej@lisd.net</a:t>
            </a:r>
            <a:r>
              <a:rPr lang="en-US" sz="1600" dirty="0">
                <a:latin typeface="Arial" panose="020B0604020202020204" pitchFamily="34" charset="0"/>
                <a:cs typeface="Arial" panose="020B0604020202020204" pitchFamily="34" charset="0"/>
              </a:rPr>
              <a:t> </a:t>
            </a:r>
          </a:p>
        </p:txBody>
      </p:sp>
      <p:sp>
        <p:nvSpPr>
          <p:cNvPr id="4" name="Content Placeholder 3"/>
          <p:cNvSpPr>
            <a:spLocks noGrp="1"/>
          </p:cNvSpPr>
          <p:nvPr>
            <p:ph sz="quarter" idx="14"/>
          </p:nvPr>
        </p:nvSpPr>
        <p:spPr>
          <a:xfrm>
            <a:off x="5993970" y="1158140"/>
            <a:ext cx="5086538" cy="3311189"/>
          </a:xfrm>
        </p:spPr>
        <p:txBody>
          <a:bodyPr/>
          <a:lstStyle/>
          <a:p>
            <a:pPr marL="0" indent="0" algn="ctr">
              <a:buNone/>
            </a:pPr>
            <a:r>
              <a:rPr lang="en-US" dirty="0">
                <a:latin typeface="Arial" panose="020B0604020202020204" pitchFamily="34" charset="0"/>
                <a:cs typeface="Arial" panose="020B0604020202020204" pitchFamily="34" charset="0"/>
              </a:rPr>
              <a:t>Want to talk to a collin representative about colleges and careers?</a:t>
            </a:r>
          </a:p>
          <a:p>
            <a:pPr marL="0" indent="0" algn="ctr">
              <a:buNone/>
            </a:pPr>
            <a:r>
              <a:rPr lang="en-US" dirty="0">
                <a:latin typeface="Arial" panose="020B0604020202020204" pitchFamily="34" charset="0"/>
                <a:cs typeface="Arial" panose="020B0604020202020204" pitchFamily="34" charset="0"/>
              </a:rPr>
              <a:t>Contact Dr. Jessica Robinson, CCC for Hebron high school at </a:t>
            </a:r>
            <a:r>
              <a:rPr lang="en-US" dirty="0">
                <a:latin typeface="Arial" panose="020B0604020202020204" pitchFamily="34" charset="0"/>
                <a:cs typeface="Arial" panose="020B0604020202020204" pitchFamily="34" charset="0"/>
                <a:hlinkClick r:id="rId11"/>
              </a:rPr>
              <a:t>jarobinson@collin.edu</a:t>
            </a:r>
            <a:endParaRPr lang="en-US" dirty="0">
              <a:latin typeface="Arial" panose="020B0604020202020204" pitchFamily="34" charset="0"/>
              <a:cs typeface="Arial" panose="020B0604020202020204" pitchFamily="34" charset="0"/>
            </a:endParaRPr>
          </a:p>
          <a:p>
            <a:pPr marL="0" indent="0">
              <a:buNone/>
            </a:pPr>
            <a:endParaRPr lang="en-US" dirty="0"/>
          </a:p>
        </p:txBody>
      </p:sp>
      <p:pic>
        <p:nvPicPr>
          <p:cNvPr id="5" name="Picture 4"/>
          <p:cNvPicPr>
            <a:picLocks noChangeAspect="1"/>
          </p:cNvPicPr>
          <p:nvPr/>
        </p:nvPicPr>
        <p:blipFill>
          <a:blip r:embed="rId12"/>
          <a:stretch>
            <a:fillRect/>
          </a:stretch>
        </p:blipFill>
        <p:spPr>
          <a:xfrm>
            <a:off x="7640158" y="3711948"/>
            <a:ext cx="1794163" cy="1794163"/>
          </a:xfrm>
          <a:prstGeom prst="rect">
            <a:avLst/>
          </a:prstGeom>
        </p:spPr>
      </p:pic>
    </p:spTree>
    <p:extLst>
      <p:ext uri="{BB962C8B-B14F-4D97-AF65-F5344CB8AC3E}">
        <p14:creationId xmlns:p14="http://schemas.microsoft.com/office/powerpoint/2010/main" val="150424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1490" y="473363"/>
            <a:ext cx="7583055" cy="1151965"/>
          </a:xfrm>
        </p:spPr>
        <p:txBody>
          <a:bodyPr>
            <a:normAutofit fontScale="90000"/>
          </a:bodyPr>
          <a:lstStyle/>
          <a:p>
            <a:r>
              <a:rPr lang="en-US" dirty="0"/>
              <a:t>Where should I even apply?</a:t>
            </a:r>
          </a:p>
        </p:txBody>
      </p:sp>
      <p:sp>
        <p:nvSpPr>
          <p:cNvPr id="3" name="Content Placeholder 2"/>
          <p:cNvSpPr>
            <a:spLocks noGrp="1"/>
          </p:cNvSpPr>
          <p:nvPr>
            <p:ph sz="quarter" idx="13"/>
          </p:nvPr>
        </p:nvSpPr>
        <p:spPr>
          <a:xfrm>
            <a:off x="3666835" y="1758596"/>
            <a:ext cx="7275126" cy="3311189"/>
          </a:xfrm>
        </p:spPr>
        <p:txBody>
          <a:bodyPr>
            <a:noAutofit/>
          </a:bodyPr>
          <a:lstStyle/>
          <a:p>
            <a:r>
              <a:rPr lang="en-US" sz="2400" dirty="0">
                <a:latin typeface="Arial" panose="020B0604020202020204" pitchFamily="34" charset="0"/>
                <a:cs typeface="Arial" panose="020B0604020202020204" pitchFamily="34" charset="0"/>
              </a:rPr>
              <a:t>Why “safety” if I don’t even want to go there?</a:t>
            </a:r>
          </a:p>
          <a:p>
            <a:r>
              <a:rPr lang="en-US" sz="2400" dirty="0">
                <a:latin typeface="Arial" panose="020B0604020202020204" pitchFamily="34" charset="0"/>
                <a:cs typeface="Arial" panose="020B0604020202020204" pitchFamily="34" charset="0"/>
              </a:rPr>
              <a:t>I don’t think I’m going to get in to my “reach” school.  Why should I apply?</a:t>
            </a:r>
          </a:p>
          <a:p>
            <a:r>
              <a:rPr lang="en-US" sz="2400" dirty="0">
                <a:latin typeface="Arial" panose="020B0604020202020204" pitchFamily="34" charset="0"/>
                <a:cs typeface="Arial" panose="020B0604020202020204" pitchFamily="34" charset="0"/>
              </a:rPr>
              <a:t>What if I only want to go to one school?  Why do I need to apply to four different institutions?</a:t>
            </a:r>
          </a:p>
        </p:txBody>
      </p:sp>
      <p:pic>
        <p:nvPicPr>
          <p:cNvPr id="5" name="Content Placeholder 3"/>
          <p:cNvPicPr>
            <a:picLocks noChangeAspect="1"/>
          </p:cNvPicPr>
          <p:nvPr/>
        </p:nvPicPr>
        <p:blipFill>
          <a:blip r:embed="rId3"/>
          <a:stretch>
            <a:fillRect/>
          </a:stretch>
        </p:blipFill>
        <p:spPr>
          <a:xfrm>
            <a:off x="353291" y="75563"/>
            <a:ext cx="2864252" cy="6289328"/>
          </a:xfrm>
          <a:prstGeom prst="rect">
            <a:avLst/>
          </a:prstGeom>
        </p:spPr>
      </p:pic>
    </p:spTree>
    <p:extLst>
      <p:ext uri="{BB962C8B-B14F-4D97-AF65-F5344CB8AC3E}">
        <p14:creationId xmlns:p14="http://schemas.microsoft.com/office/powerpoint/2010/main" val="3744966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7E7C-07D0-464E-B0B2-10191D8FAEA8}"/>
              </a:ext>
            </a:extLst>
          </p:cNvPr>
          <p:cNvSpPr>
            <a:spLocks noGrp="1"/>
          </p:cNvSpPr>
          <p:nvPr>
            <p:ph type="title"/>
          </p:nvPr>
        </p:nvSpPr>
        <p:spPr/>
        <p:txBody>
          <a:bodyPr>
            <a:normAutofit/>
          </a:bodyPr>
          <a:lstStyle/>
          <a:p>
            <a:r>
              <a:rPr lang="en-US" dirty="0"/>
              <a:t>Applications: Community college*</a:t>
            </a:r>
          </a:p>
        </p:txBody>
      </p:sp>
      <p:sp>
        <p:nvSpPr>
          <p:cNvPr id="3" name="Content Placeholder 2">
            <a:extLst>
              <a:ext uri="{FF2B5EF4-FFF2-40B4-BE49-F238E27FC236}">
                <a16:creationId xmlns:a16="http://schemas.microsoft.com/office/drawing/2014/main" id="{A3854339-AEBF-7741-9E53-9DAF22F5B778}"/>
              </a:ext>
            </a:extLst>
          </p:cNvPr>
          <p:cNvSpPr>
            <a:spLocks noGrp="1"/>
          </p:cNvSpPr>
          <p:nvPr>
            <p:ph sz="quarter" idx="13"/>
          </p:nvPr>
        </p:nvSpPr>
        <p:spPr>
          <a:xfrm>
            <a:off x="415539" y="1477539"/>
            <a:ext cx="10667144" cy="4073516"/>
          </a:xfrm>
        </p:spPr>
        <p:txBody>
          <a:bodyPr>
            <a:normAutofit fontScale="85000" lnSpcReduction="20000"/>
          </a:bodyPr>
          <a:lstStyle/>
          <a:p>
            <a:r>
              <a:rPr lang="en-US" dirty="0">
                <a:latin typeface="Arial" panose="020B0604020202020204" pitchFamily="34" charset="0"/>
                <a:cs typeface="Arial" panose="020B0604020202020204" pitchFamily="34" charset="0"/>
              </a:rPr>
              <a:t>Common Necessary Documents for a community college application:</a:t>
            </a:r>
          </a:p>
          <a:p>
            <a:pPr lvl="1"/>
            <a:r>
              <a:rPr lang="en-US" dirty="0">
                <a:latin typeface="Arial" panose="020B0604020202020204" pitchFamily="34" charset="0"/>
                <a:cs typeface="Arial" panose="020B0604020202020204" pitchFamily="34" charset="0"/>
              </a:rPr>
              <a:t>1. community college application (almost always online—sometimes </a:t>
            </a:r>
            <a:r>
              <a:rPr lang="en-US" dirty="0" err="1">
                <a:latin typeface="Arial" panose="020B0604020202020204" pitchFamily="34" charset="0"/>
                <a:cs typeface="Arial" panose="020B0604020202020204" pitchFamily="34" charset="0"/>
              </a:rPr>
              <a:t>texas</a:t>
            </a:r>
            <a:r>
              <a:rPr lang="en-US" dirty="0">
                <a:latin typeface="Arial" panose="020B0604020202020204" pitchFamily="34" charset="0"/>
                <a:cs typeface="Arial" panose="020B0604020202020204" pitchFamily="34" charset="0"/>
              </a:rPr>
              <a:t> app, sometimes their own app)</a:t>
            </a:r>
          </a:p>
          <a:p>
            <a:pPr lvl="1"/>
            <a:r>
              <a:rPr lang="en-US" dirty="0">
                <a:latin typeface="Arial" panose="020B0604020202020204" pitchFamily="34" charset="0"/>
                <a:cs typeface="Arial" panose="020B0604020202020204" pitchFamily="34" charset="0"/>
              </a:rPr>
              <a:t>2. high school transcript—</a:t>
            </a:r>
            <a:r>
              <a:rPr lang="en-US" i="1" dirty="0">
                <a:latin typeface="Arial" panose="020B0604020202020204" pitchFamily="34" charset="0"/>
                <a:cs typeface="Arial" panose="020B0604020202020204" pitchFamily="34" charset="0"/>
              </a:rPr>
              <a:t>must have a graduation date (**--if no grad. Date yet, fill out the </a:t>
            </a:r>
            <a:r>
              <a:rPr lang="en-US" i="1" dirty="0" err="1">
                <a:latin typeface="Arial" panose="020B0604020202020204" pitchFamily="34" charset="0"/>
                <a:cs typeface="Arial" panose="020B0604020202020204" pitchFamily="34" charset="0"/>
              </a:rPr>
              <a:t>crc</a:t>
            </a:r>
            <a:r>
              <a:rPr lang="en-US" i="1"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3. proof of meningitis vaccination </a:t>
            </a:r>
          </a:p>
          <a:p>
            <a:pPr lvl="1"/>
            <a:r>
              <a:rPr lang="en-US" dirty="0">
                <a:latin typeface="Arial" panose="020B0604020202020204" pitchFamily="34" charset="0"/>
                <a:cs typeface="Arial" panose="020B0604020202020204" pitchFamily="34" charset="0"/>
              </a:rPr>
              <a:t>4. assessment testing (for Community college, </a:t>
            </a:r>
            <a:r>
              <a:rPr lang="en-US" dirty="0" err="1">
                <a:latin typeface="Arial" panose="020B0604020202020204" pitchFamily="34" charset="0"/>
                <a:cs typeface="Arial" panose="020B0604020202020204" pitchFamily="34" charset="0"/>
              </a:rPr>
              <a:t>tsi</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5. new student orientation</a:t>
            </a:r>
          </a:p>
          <a:p>
            <a:pPr lvl="1"/>
            <a:r>
              <a:rPr lang="en-US" dirty="0">
                <a:latin typeface="Arial" panose="020B0604020202020204" pitchFamily="34" charset="0"/>
                <a:cs typeface="Arial" panose="020B0604020202020204" pitchFamily="34" charset="0"/>
              </a:rPr>
              <a:t>6. campus safety training</a:t>
            </a:r>
          </a:p>
          <a:p>
            <a:pPr lvl="1"/>
            <a:r>
              <a:rPr lang="en-US" dirty="0">
                <a:latin typeface="Arial" panose="020B0604020202020204" pitchFamily="34" charset="0"/>
                <a:cs typeface="Arial" panose="020B0604020202020204" pitchFamily="34" charset="0"/>
              </a:rPr>
              <a:t>7. if you were a dual credit student, no need for further permission slips </a:t>
            </a:r>
            <a:r>
              <a:rPr lang="en-US" dirty="0">
                <a:latin typeface="Arial" panose="020B0604020202020204" pitchFamily="34" charset="0"/>
                <a:cs typeface="Arial" panose="020B0604020202020204" pitchFamily="34" charset="0"/>
                <a:sym typeface="Wingdings" panose="05000000000000000000" pitchFamily="2" charset="2"/>
              </a:rPr>
              <a:t></a:t>
            </a:r>
          </a:p>
          <a:p>
            <a:pPr lvl="1"/>
            <a:r>
              <a:rPr lang="en-US" dirty="0">
                <a:latin typeface="Arial" panose="020B0604020202020204" pitchFamily="34" charset="0"/>
                <a:cs typeface="Arial" panose="020B0604020202020204" pitchFamily="34" charset="0"/>
                <a:sym typeface="Wingdings" panose="05000000000000000000" pitchFamily="2" charset="2"/>
              </a:rPr>
              <a:t>8. if you were an </a:t>
            </a:r>
            <a:r>
              <a:rPr lang="en-US" dirty="0" err="1">
                <a:latin typeface="Arial" panose="020B0604020202020204" pitchFamily="34" charset="0"/>
                <a:cs typeface="Arial" panose="020B0604020202020204" pitchFamily="34" charset="0"/>
                <a:sym typeface="Wingdings" panose="05000000000000000000" pitchFamily="2" charset="2"/>
              </a:rPr>
              <a:t>ap</a:t>
            </a:r>
            <a:r>
              <a:rPr lang="en-US" dirty="0">
                <a:latin typeface="Arial" panose="020B0604020202020204" pitchFamily="34" charset="0"/>
                <a:cs typeface="Arial" panose="020B0604020202020204" pitchFamily="34" charset="0"/>
                <a:sym typeface="Wingdings" panose="05000000000000000000" pitchFamily="2" charset="2"/>
              </a:rPr>
              <a:t> student, will need to get scores from college board sent to cc after 3 credit hours have been earned at the community college</a:t>
            </a:r>
          </a:p>
          <a:p>
            <a:pPr marL="0" indent="0">
              <a:buNone/>
            </a:pPr>
            <a:r>
              <a:rPr lang="en-US" dirty="0">
                <a:solidFill>
                  <a:srgbClr val="537EA8"/>
                </a:solidFill>
                <a:latin typeface="Arial" panose="020B0604020202020204" pitchFamily="34" charset="0"/>
                <a:cs typeface="Arial" panose="020B0604020202020204" pitchFamily="34" charset="0"/>
                <a:sym typeface="Wingdings" panose="05000000000000000000" pitchFamily="2" charset="2"/>
              </a:rPr>
              <a:t>* Note: these steps are based off of </a:t>
            </a:r>
            <a:r>
              <a:rPr lang="en-US" dirty="0">
                <a:solidFill>
                  <a:srgbClr val="537EA8"/>
                </a:solidFill>
                <a:latin typeface="Arial" panose="020B0604020202020204" pitchFamily="34" charset="0"/>
                <a:cs typeface="Arial" panose="020B0604020202020204" pitchFamily="34" charset="0"/>
                <a:sym typeface="Wingdings" panose="05000000000000000000" pitchFamily="2" charset="2"/>
                <a:hlinkClick r:id="rId3"/>
              </a:rPr>
              <a:t>collin community college’s admissions requirements</a:t>
            </a:r>
            <a:endParaRPr lang="en-US" dirty="0">
              <a:solidFill>
                <a:srgbClr val="537EA8"/>
              </a:solidFill>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53232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7E7C-07D0-464E-B0B2-10191D8FAEA8}"/>
              </a:ext>
            </a:extLst>
          </p:cNvPr>
          <p:cNvSpPr>
            <a:spLocks noGrp="1"/>
          </p:cNvSpPr>
          <p:nvPr>
            <p:ph type="title"/>
          </p:nvPr>
        </p:nvSpPr>
        <p:spPr>
          <a:xfrm>
            <a:off x="0" y="0"/>
            <a:ext cx="10396882" cy="1151965"/>
          </a:xfrm>
        </p:spPr>
        <p:txBody>
          <a:bodyPr>
            <a:normAutofit fontScale="90000"/>
          </a:bodyPr>
          <a:lstStyle/>
          <a:p>
            <a:r>
              <a:rPr lang="en-US" dirty="0"/>
              <a:t>Applications: four-year university*</a:t>
            </a:r>
          </a:p>
        </p:txBody>
      </p:sp>
      <p:sp>
        <p:nvSpPr>
          <p:cNvPr id="3" name="Content Placeholder 2">
            <a:extLst>
              <a:ext uri="{FF2B5EF4-FFF2-40B4-BE49-F238E27FC236}">
                <a16:creationId xmlns:a16="http://schemas.microsoft.com/office/drawing/2014/main" id="{A3854339-AEBF-7741-9E53-9DAF22F5B778}"/>
              </a:ext>
            </a:extLst>
          </p:cNvPr>
          <p:cNvSpPr>
            <a:spLocks noGrp="1"/>
          </p:cNvSpPr>
          <p:nvPr>
            <p:ph sz="quarter" idx="13"/>
          </p:nvPr>
        </p:nvSpPr>
        <p:spPr>
          <a:xfrm>
            <a:off x="415539" y="885825"/>
            <a:ext cx="10667144" cy="4665230"/>
          </a:xfrm>
        </p:spPr>
        <p:txBody>
          <a:bodyPr>
            <a:normAutofit fontScale="85000" lnSpcReduction="20000"/>
          </a:bodyPr>
          <a:lstStyle/>
          <a:p>
            <a:r>
              <a:rPr lang="en-US" dirty="0">
                <a:latin typeface="Arial" panose="020B0604020202020204" pitchFamily="34" charset="0"/>
                <a:cs typeface="Arial" panose="020B0604020202020204" pitchFamily="34" charset="0"/>
              </a:rPr>
              <a:t>Necessary Documents for a four-year university application:</a:t>
            </a:r>
          </a:p>
          <a:p>
            <a:pPr lvl="1"/>
            <a:r>
              <a:rPr lang="en-US" dirty="0">
                <a:latin typeface="Arial" panose="020B0604020202020204" pitchFamily="34" charset="0"/>
                <a:cs typeface="Arial" panose="020B0604020202020204" pitchFamily="34" charset="0"/>
              </a:rPr>
              <a:t>1. four-year university application (for in-state, public schools almost always apply Texas or common app.)</a:t>
            </a:r>
          </a:p>
          <a:p>
            <a:pPr lvl="1"/>
            <a:r>
              <a:rPr lang="en-US" dirty="0">
                <a:solidFill>
                  <a:srgbClr val="537EA8"/>
                </a:solidFill>
                <a:latin typeface="Arial" panose="020B0604020202020204" pitchFamily="34" charset="0"/>
                <a:cs typeface="Arial" panose="020B0604020202020204" pitchFamily="34" charset="0"/>
              </a:rPr>
              <a:t>2. non-refundable application fee (typically $50-$100)</a:t>
            </a:r>
          </a:p>
          <a:p>
            <a:pPr lvl="1"/>
            <a:r>
              <a:rPr lang="en-US" dirty="0">
                <a:solidFill>
                  <a:srgbClr val="537EA8"/>
                </a:solidFill>
                <a:latin typeface="Arial" panose="020B0604020202020204" pitchFamily="34" charset="0"/>
                <a:cs typeface="Arial" panose="020B0604020202020204" pitchFamily="34" charset="0"/>
              </a:rPr>
              <a:t>3. assessment testing (typically sat or act scores)</a:t>
            </a:r>
          </a:p>
          <a:p>
            <a:pPr lvl="1"/>
            <a:r>
              <a:rPr lang="en-US" dirty="0">
                <a:latin typeface="Arial" panose="020B0604020202020204" pitchFamily="34" charset="0"/>
                <a:cs typeface="Arial" panose="020B0604020202020204" pitchFamily="34" charset="0"/>
              </a:rPr>
              <a:t>4. high school transcript—</a:t>
            </a:r>
            <a:r>
              <a:rPr lang="en-US" i="1" dirty="0">
                <a:latin typeface="Arial" panose="020B0604020202020204" pitchFamily="34" charset="0"/>
                <a:cs typeface="Arial" panose="020B0604020202020204" pitchFamily="34" charset="0"/>
              </a:rPr>
              <a:t>must have a graduation date  and must be sent electronically</a:t>
            </a:r>
          </a:p>
          <a:p>
            <a:pPr lvl="1"/>
            <a:r>
              <a:rPr lang="en-US" dirty="0">
                <a:solidFill>
                  <a:srgbClr val="537EA8"/>
                </a:solidFill>
                <a:latin typeface="Arial" panose="020B0604020202020204" pitchFamily="34" charset="0"/>
                <a:cs typeface="Arial" panose="020B0604020202020204" pitchFamily="34" charset="0"/>
              </a:rPr>
              <a:t>5. admissions essay on application</a:t>
            </a:r>
          </a:p>
          <a:p>
            <a:pPr lvl="1"/>
            <a:r>
              <a:rPr lang="en-US" dirty="0">
                <a:solidFill>
                  <a:srgbClr val="537EA8"/>
                </a:solidFill>
                <a:latin typeface="Arial" panose="020B0604020202020204" pitchFamily="34" charset="0"/>
                <a:cs typeface="Arial" panose="020B0604020202020204" pitchFamily="34" charset="0"/>
              </a:rPr>
              <a:t>6. letters of recommendation</a:t>
            </a:r>
          </a:p>
          <a:p>
            <a:pPr lvl="1"/>
            <a:r>
              <a:rPr lang="en-US" dirty="0">
                <a:solidFill>
                  <a:srgbClr val="537EA8"/>
                </a:solidFill>
                <a:latin typeface="Arial" panose="020B0604020202020204" pitchFamily="34" charset="0"/>
                <a:cs typeface="Arial" panose="020B0604020202020204" pitchFamily="34" charset="0"/>
              </a:rPr>
              <a:t>7. resume</a:t>
            </a:r>
          </a:p>
          <a:p>
            <a:pPr lvl="1"/>
            <a:r>
              <a:rPr lang="en-US" dirty="0">
                <a:solidFill>
                  <a:srgbClr val="537EA8"/>
                </a:solidFill>
                <a:latin typeface="Arial" panose="020B0604020202020204" pitchFamily="34" charset="0"/>
                <a:cs typeface="Arial" panose="020B0604020202020204" pitchFamily="34" charset="0"/>
              </a:rPr>
              <a:t>8. proof of meningitis vaccination </a:t>
            </a:r>
          </a:p>
          <a:p>
            <a:pPr lvl="1"/>
            <a:r>
              <a:rPr lang="en-US" dirty="0">
                <a:solidFill>
                  <a:srgbClr val="537EA8"/>
                </a:solidFill>
                <a:latin typeface="Arial" panose="020B0604020202020204" pitchFamily="34" charset="0"/>
                <a:cs typeface="Arial" panose="020B0604020202020204" pitchFamily="34" charset="0"/>
              </a:rPr>
              <a:t>9. if you were a dual credit student, will need to turn in collin and </a:t>
            </a:r>
            <a:r>
              <a:rPr lang="en-US" dirty="0" err="1">
                <a:solidFill>
                  <a:srgbClr val="537EA8"/>
                </a:solidFill>
                <a:latin typeface="Arial" panose="020B0604020202020204" pitchFamily="34" charset="0"/>
                <a:cs typeface="Arial" panose="020B0604020202020204" pitchFamily="34" charset="0"/>
              </a:rPr>
              <a:t>hebron</a:t>
            </a:r>
            <a:r>
              <a:rPr lang="en-US" dirty="0">
                <a:solidFill>
                  <a:srgbClr val="537EA8"/>
                </a:solidFill>
                <a:latin typeface="Arial" panose="020B0604020202020204" pitchFamily="34" charset="0"/>
                <a:cs typeface="Arial" panose="020B0604020202020204" pitchFamily="34" charset="0"/>
              </a:rPr>
              <a:t> transcripts</a:t>
            </a:r>
          </a:p>
          <a:p>
            <a:pPr lvl="1"/>
            <a:r>
              <a:rPr lang="en-US" dirty="0">
                <a:latin typeface="Arial" panose="020B0604020202020204" pitchFamily="34" charset="0"/>
                <a:cs typeface="Arial" panose="020B0604020202020204" pitchFamily="34" charset="0"/>
                <a:sym typeface="Wingdings" panose="05000000000000000000" pitchFamily="2" charset="2"/>
              </a:rPr>
              <a:t>10. if you were an </a:t>
            </a:r>
            <a:r>
              <a:rPr lang="en-US" dirty="0" err="1">
                <a:latin typeface="Arial" panose="020B0604020202020204" pitchFamily="34" charset="0"/>
                <a:cs typeface="Arial" panose="020B0604020202020204" pitchFamily="34" charset="0"/>
                <a:sym typeface="Wingdings" panose="05000000000000000000" pitchFamily="2" charset="2"/>
              </a:rPr>
              <a:t>ap</a:t>
            </a:r>
            <a:r>
              <a:rPr lang="en-US" dirty="0">
                <a:latin typeface="Arial" panose="020B0604020202020204" pitchFamily="34" charset="0"/>
                <a:cs typeface="Arial" panose="020B0604020202020204" pitchFamily="34" charset="0"/>
                <a:sym typeface="Wingdings" panose="05000000000000000000" pitchFamily="2" charset="2"/>
              </a:rPr>
              <a:t> student, will need to get scores from college board sent to university. </a:t>
            </a:r>
            <a:r>
              <a:rPr lang="en-US" i="1" dirty="0">
                <a:latin typeface="Arial" panose="020B0604020202020204" pitchFamily="34" charset="0"/>
                <a:cs typeface="Arial" panose="020B0604020202020204" pitchFamily="34" charset="0"/>
                <a:sym typeface="Wingdings" panose="05000000000000000000" pitchFamily="2" charset="2"/>
              </a:rPr>
              <a:t>Note: universities will judge  </a:t>
            </a:r>
            <a:r>
              <a:rPr lang="en-US" i="1" dirty="0" err="1">
                <a:latin typeface="Arial" panose="020B0604020202020204" pitchFamily="34" charset="0"/>
                <a:cs typeface="Arial" panose="020B0604020202020204" pitchFamily="34" charset="0"/>
                <a:sym typeface="Wingdings" panose="05000000000000000000" pitchFamily="2" charset="2"/>
              </a:rPr>
              <a:t>ap</a:t>
            </a:r>
            <a:r>
              <a:rPr lang="en-US" i="1" dirty="0">
                <a:latin typeface="Arial" panose="020B0604020202020204" pitchFamily="34" charset="0"/>
                <a:cs typeface="Arial" panose="020B0604020202020204" pitchFamily="34" charset="0"/>
                <a:sym typeface="Wingdings" panose="05000000000000000000" pitchFamily="2" charset="2"/>
              </a:rPr>
              <a:t> test scores differently!</a:t>
            </a:r>
            <a:endParaRPr lang="en-US" dirty="0">
              <a:latin typeface="Arial" panose="020B0604020202020204" pitchFamily="34" charset="0"/>
              <a:cs typeface="Arial" panose="020B0604020202020204" pitchFamily="34" charset="0"/>
              <a:sym typeface="Wingdings" panose="05000000000000000000" pitchFamily="2" charset="2"/>
            </a:endParaRPr>
          </a:p>
          <a:p>
            <a:pPr marL="0" indent="0">
              <a:buNone/>
            </a:pPr>
            <a:r>
              <a:rPr lang="en-US" dirty="0">
                <a:solidFill>
                  <a:srgbClr val="537EA8"/>
                </a:solidFill>
                <a:latin typeface="Arial" panose="020B0604020202020204" pitchFamily="34" charset="0"/>
                <a:cs typeface="Arial" panose="020B0604020202020204" pitchFamily="34" charset="0"/>
                <a:sym typeface="Wingdings" panose="05000000000000000000" pitchFamily="2" charset="2"/>
              </a:rPr>
              <a:t>* Note: these steps are based off of </a:t>
            </a:r>
            <a:r>
              <a:rPr lang="en-US" dirty="0">
                <a:solidFill>
                  <a:srgbClr val="537EA8"/>
                </a:solidFill>
                <a:latin typeface="Arial" panose="020B0604020202020204" pitchFamily="34" charset="0"/>
                <a:cs typeface="Arial" panose="020B0604020202020204" pitchFamily="34" charset="0"/>
                <a:sym typeface="Wingdings" panose="05000000000000000000" pitchFamily="2" charset="2"/>
                <a:hlinkClick r:id="rId3"/>
              </a:rPr>
              <a:t>university of </a:t>
            </a:r>
            <a:r>
              <a:rPr lang="en-US" dirty="0" err="1">
                <a:solidFill>
                  <a:srgbClr val="537EA8"/>
                </a:solidFill>
                <a:latin typeface="Arial" panose="020B0604020202020204" pitchFamily="34" charset="0"/>
                <a:cs typeface="Arial" panose="020B0604020202020204" pitchFamily="34" charset="0"/>
                <a:sym typeface="Wingdings" panose="05000000000000000000" pitchFamily="2" charset="2"/>
                <a:hlinkClick r:id="rId3"/>
              </a:rPr>
              <a:t>texas</a:t>
            </a:r>
            <a:r>
              <a:rPr lang="en-US" dirty="0">
                <a:solidFill>
                  <a:srgbClr val="537EA8"/>
                </a:solidFill>
                <a:latin typeface="Arial" panose="020B0604020202020204" pitchFamily="34" charset="0"/>
                <a:cs typeface="Arial" panose="020B0604020202020204" pitchFamily="34" charset="0"/>
                <a:sym typeface="Wingdings" panose="05000000000000000000" pitchFamily="2" charset="2"/>
                <a:hlinkClick r:id="rId3"/>
              </a:rPr>
              <a:t> at </a:t>
            </a:r>
            <a:r>
              <a:rPr lang="en-US" dirty="0" err="1">
                <a:solidFill>
                  <a:srgbClr val="537EA8"/>
                </a:solidFill>
                <a:latin typeface="Arial" panose="020B0604020202020204" pitchFamily="34" charset="0"/>
                <a:cs typeface="Arial" panose="020B0604020202020204" pitchFamily="34" charset="0"/>
                <a:sym typeface="Wingdings" panose="05000000000000000000" pitchFamily="2" charset="2"/>
                <a:hlinkClick r:id="rId3"/>
              </a:rPr>
              <a:t>dallas</a:t>
            </a:r>
            <a:r>
              <a:rPr lang="en-US" dirty="0">
                <a:solidFill>
                  <a:srgbClr val="537EA8"/>
                </a:solidFill>
                <a:latin typeface="Arial" panose="020B0604020202020204" pitchFamily="34" charset="0"/>
                <a:cs typeface="Arial" panose="020B0604020202020204" pitchFamily="34" charset="0"/>
                <a:sym typeface="Wingdings" panose="05000000000000000000" pitchFamily="2" charset="2"/>
                <a:hlinkClick r:id="rId3"/>
              </a:rPr>
              <a:t>’ admissions requirements</a:t>
            </a:r>
            <a:endParaRPr lang="en-US" dirty="0">
              <a:solidFill>
                <a:srgbClr val="537EA8"/>
              </a:solidFill>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65532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23981"/>
            <a:ext cx="10396882" cy="1151965"/>
          </a:xfrm>
        </p:spPr>
        <p:txBody>
          <a:bodyPr>
            <a:normAutofit fontScale="90000"/>
          </a:bodyPr>
          <a:lstStyle/>
          <a:p>
            <a:r>
              <a:rPr lang="en-US" dirty="0"/>
              <a:t>College application timeline vocabulary to know</a:t>
            </a:r>
          </a:p>
        </p:txBody>
      </p:sp>
      <p:graphicFrame>
        <p:nvGraphicFramePr>
          <p:cNvPr id="5" name="Table 4"/>
          <p:cNvGraphicFramePr>
            <a:graphicFrameLocks noGrp="1"/>
          </p:cNvGraphicFramePr>
          <p:nvPr/>
        </p:nvGraphicFramePr>
        <p:xfrm>
          <a:off x="685801" y="1605587"/>
          <a:ext cx="10222344" cy="4028440"/>
        </p:xfrm>
        <a:graphic>
          <a:graphicData uri="http://schemas.openxmlformats.org/drawingml/2006/table">
            <a:tbl>
              <a:tblPr firstRow="1" bandRow="1">
                <a:tableStyleId>{5C22544A-7EE6-4342-B048-85BDC9FD1C3A}</a:tableStyleId>
              </a:tblPr>
              <a:tblGrid>
                <a:gridCol w="2555586">
                  <a:extLst>
                    <a:ext uri="{9D8B030D-6E8A-4147-A177-3AD203B41FA5}">
                      <a16:colId xmlns:a16="http://schemas.microsoft.com/office/drawing/2014/main" val="2336662079"/>
                    </a:ext>
                  </a:extLst>
                </a:gridCol>
                <a:gridCol w="2555586">
                  <a:extLst>
                    <a:ext uri="{9D8B030D-6E8A-4147-A177-3AD203B41FA5}">
                      <a16:colId xmlns:a16="http://schemas.microsoft.com/office/drawing/2014/main" val="3956380449"/>
                    </a:ext>
                  </a:extLst>
                </a:gridCol>
                <a:gridCol w="2555586">
                  <a:extLst>
                    <a:ext uri="{9D8B030D-6E8A-4147-A177-3AD203B41FA5}">
                      <a16:colId xmlns:a16="http://schemas.microsoft.com/office/drawing/2014/main" val="2346989832"/>
                    </a:ext>
                  </a:extLst>
                </a:gridCol>
                <a:gridCol w="2555586">
                  <a:extLst>
                    <a:ext uri="{9D8B030D-6E8A-4147-A177-3AD203B41FA5}">
                      <a16:colId xmlns:a16="http://schemas.microsoft.com/office/drawing/2014/main" val="3790274180"/>
                    </a:ext>
                  </a:extLst>
                </a:gridCol>
              </a:tblGrid>
              <a:tr h="370840">
                <a:tc>
                  <a:txBody>
                    <a:bodyPr/>
                    <a:lstStyle/>
                    <a:p>
                      <a:pPr algn="ctr"/>
                      <a:r>
                        <a:rPr lang="en-US" dirty="0"/>
                        <a:t>Early Decision</a:t>
                      </a:r>
                    </a:p>
                  </a:txBody>
                  <a:tcPr/>
                </a:tc>
                <a:tc>
                  <a:txBody>
                    <a:bodyPr/>
                    <a:lstStyle/>
                    <a:p>
                      <a:pPr algn="ctr"/>
                      <a:r>
                        <a:rPr lang="en-US" dirty="0"/>
                        <a:t>Early</a:t>
                      </a:r>
                      <a:r>
                        <a:rPr lang="en-US" baseline="0" dirty="0"/>
                        <a:t> Action</a:t>
                      </a:r>
                      <a:endParaRPr lang="en-US" dirty="0"/>
                    </a:p>
                  </a:txBody>
                  <a:tcPr/>
                </a:tc>
                <a:tc>
                  <a:txBody>
                    <a:bodyPr/>
                    <a:lstStyle/>
                    <a:p>
                      <a:pPr algn="ctr"/>
                      <a:r>
                        <a:rPr lang="en-US" dirty="0"/>
                        <a:t>Priority Deadline</a:t>
                      </a:r>
                    </a:p>
                  </a:txBody>
                  <a:tcPr/>
                </a:tc>
                <a:tc>
                  <a:txBody>
                    <a:bodyPr/>
                    <a:lstStyle/>
                    <a:p>
                      <a:pPr algn="ctr"/>
                      <a:r>
                        <a:rPr lang="en-US" dirty="0"/>
                        <a:t>Regular Decision</a:t>
                      </a:r>
                    </a:p>
                  </a:txBody>
                  <a:tcPr/>
                </a:tc>
                <a:extLst>
                  <a:ext uri="{0D108BD9-81ED-4DB2-BD59-A6C34878D82A}">
                    <a16:rowId xmlns:a16="http://schemas.microsoft.com/office/drawing/2014/main" val="50012022"/>
                  </a:ext>
                </a:extLst>
              </a:tr>
              <a:tr h="370840">
                <a:tc>
                  <a:txBody>
                    <a:bodyPr/>
                    <a:lstStyle/>
                    <a:p>
                      <a:r>
                        <a:rPr lang="en-US" dirty="0"/>
                        <a:t>Commitment</a:t>
                      </a:r>
                      <a:r>
                        <a:rPr lang="en-US" baseline="0" dirty="0"/>
                        <a:t> to attend if accepted</a:t>
                      </a:r>
                      <a:endParaRPr lang="en-US" dirty="0"/>
                    </a:p>
                  </a:txBody>
                  <a:tcPr/>
                </a:tc>
                <a:tc>
                  <a:txBody>
                    <a:bodyPr/>
                    <a:lstStyle/>
                    <a:p>
                      <a:r>
                        <a:rPr lang="en-US" dirty="0"/>
                        <a:t>Indicate first choice</a:t>
                      </a:r>
                      <a:r>
                        <a:rPr lang="en-US" baseline="0" dirty="0"/>
                        <a:t> and receive notice early</a:t>
                      </a:r>
                      <a:endParaRPr lang="en-US" dirty="0"/>
                    </a:p>
                  </a:txBody>
                  <a:tcPr/>
                </a:tc>
                <a:tc>
                  <a:txBody>
                    <a:bodyPr/>
                    <a:lstStyle/>
                    <a:p>
                      <a:r>
                        <a:rPr lang="en-US" dirty="0"/>
                        <a:t>Increase odds of being admitted and receiving scholarships</a:t>
                      </a:r>
                    </a:p>
                  </a:txBody>
                  <a:tcPr/>
                </a:tc>
                <a:tc>
                  <a:txBody>
                    <a:bodyPr/>
                    <a:lstStyle/>
                    <a:p>
                      <a:r>
                        <a:rPr lang="en-US" dirty="0"/>
                        <a:t>Deadlines are usually Jan. 1-Mar. 15</a:t>
                      </a:r>
                      <a:r>
                        <a:rPr lang="en-US" baseline="0" dirty="0"/>
                        <a:t> for next Fall</a:t>
                      </a:r>
                      <a:endParaRPr lang="en-US" dirty="0"/>
                    </a:p>
                  </a:txBody>
                  <a:tcPr/>
                </a:tc>
                <a:extLst>
                  <a:ext uri="{0D108BD9-81ED-4DB2-BD59-A6C34878D82A}">
                    <a16:rowId xmlns:a16="http://schemas.microsoft.com/office/drawing/2014/main" val="1166479419"/>
                  </a:ext>
                </a:extLst>
              </a:tr>
              <a:tr h="370840">
                <a:tc>
                  <a:txBody>
                    <a:bodyPr/>
                    <a:lstStyle/>
                    <a:p>
                      <a:r>
                        <a:rPr lang="en-US" dirty="0"/>
                        <a:t>Must cancel all other applications</a:t>
                      </a:r>
                      <a:r>
                        <a:rPr lang="en-US" baseline="0" dirty="0"/>
                        <a:t> if accepted (or you forfeit a fee)</a:t>
                      </a:r>
                      <a:endParaRPr lang="en-US" dirty="0"/>
                    </a:p>
                  </a:txBody>
                  <a:tcPr/>
                </a:tc>
                <a:tc>
                  <a:txBody>
                    <a:bodyPr/>
                    <a:lstStyle/>
                    <a:p>
                      <a:r>
                        <a:rPr lang="en-US" dirty="0"/>
                        <a:t>Not committed</a:t>
                      </a:r>
                      <a:r>
                        <a:rPr lang="en-US" baseline="0" dirty="0"/>
                        <a:t> to enroll at institution</a:t>
                      </a:r>
                      <a:endParaRPr lang="en-US" dirty="0"/>
                    </a:p>
                  </a:txBody>
                  <a:tcPr/>
                </a:tc>
                <a:tc>
                  <a:txBody>
                    <a:bodyPr/>
                    <a:lstStyle/>
                    <a:p>
                      <a:r>
                        <a:rPr lang="en-US" dirty="0"/>
                        <a:t>Encourages students to apply early</a:t>
                      </a:r>
                    </a:p>
                  </a:txBody>
                  <a:tcPr/>
                </a:tc>
                <a:tc>
                  <a:txBody>
                    <a:bodyPr/>
                    <a:lstStyle/>
                    <a:p>
                      <a:r>
                        <a:rPr lang="en-US" dirty="0"/>
                        <a:t>May apply</a:t>
                      </a:r>
                      <a:r>
                        <a:rPr lang="en-US" baseline="0" dirty="0"/>
                        <a:t> to other colleges</a:t>
                      </a:r>
                      <a:endParaRPr lang="en-US" dirty="0"/>
                    </a:p>
                  </a:txBody>
                  <a:tcPr/>
                </a:tc>
                <a:extLst>
                  <a:ext uri="{0D108BD9-81ED-4DB2-BD59-A6C34878D82A}">
                    <a16:rowId xmlns:a16="http://schemas.microsoft.com/office/drawing/2014/main" val="3485467321"/>
                  </a:ext>
                </a:extLst>
              </a:tr>
              <a:tr h="370840">
                <a:tc>
                  <a:txBody>
                    <a:bodyPr/>
                    <a:lstStyle/>
                    <a:p>
                      <a:r>
                        <a:rPr lang="en-US" dirty="0"/>
                        <a:t>Typical</a:t>
                      </a:r>
                      <a:r>
                        <a:rPr lang="en-US" baseline="0" dirty="0"/>
                        <a:t> for Ivy League/Private Universities</a:t>
                      </a:r>
                      <a:endParaRPr lang="en-US" dirty="0"/>
                    </a:p>
                  </a:txBody>
                  <a:tcPr/>
                </a:tc>
                <a:tc>
                  <a:txBody>
                    <a:bodyPr/>
                    <a:lstStyle/>
                    <a:p>
                      <a:r>
                        <a:rPr lang="en-US" dirty="0"/>
                        <a:t>Shows</a:t>
                      </a:r>
                      <a:r>
                        <a:rPr lang="en-US" baseline="0" dirty="0"/>
                        <a:t> interest in the school</a:t>
                      </a:r>
                      <a:endParaRPr lang="en-US" dirty="0"/>
                    </a:p>
                  </a:txBody>
                  <a:tcPr/>
                </a:tc>
                <a:tc>
                  <a:txBody>
                    <a:bodyPr/>
                    <a:lstStyle/>
                    <a:p>
                      <a:r>
                        <a:rPr lang="en-US" dirty="0"/>
                        <a:t>Not binding</a:t>
                      </a:r>
                    </a:p>
                  </a:txBody>
                  <a:tcPr/>
                </a:tc>
                <a:tc>
                  <a:txBody>
                    <a:bodyPr/>
                    <a:lstStyle/>
                    <a:p>
                      <a:r>
                        <a:rPr lang="en-US" dirty="0"/>
                        <a:t>Runs</a:t>
                      </a:r>
                      <a:r>
                        <a:rPr lang="en-US" baseline="0" dirty="0"/>
                        <a:t> into other scholarship deadlines</a:t>
                      </a:r>
                      <a:endParaRPr lang="en-US" dirty="0"/>
                    </a:p>
                  </a:txBody>
                  <a:tcPr/>
                </a:tc>
                <a:extLst>
                  <a:ext uri="{0D108BD9-81ED-4DB2-BD59-A6C34878D82A}">
                    <a16:rowId xmlns:a16="http://schemas.microsoft.com/office/drawing/2014/main" val="3981749268"/>
                  </a:ext>
                </a:extLst>
              </a:tr>
              <a:tr h="370840">
                <a:tc>
                  <a:txBody>
                    <a:bodyPr/>
                    <a:lstStyle/>
                    <a:p>
                      <a:r>
                        <a:rPr lang="en-US" dirty="0"/>
                        <a:t>Can be as early as October</a:t>
                      </a:r>
                      <a:r>
                        <a:rPr lang="en-US" baseline="0" dirty="0"/>
                        <a:t> 15</a:t>
                      </a:r>
                      <a:r>
                        <a:rPr lang="en-US" baseline="30000" dirty="0"/>
                        <a:t>th</a:t>
                      </a:r>
                      <a:endParaRPr lang="en-US" dirty="0"/>
                    </a:p>
                  </a:txBody>
                  <a:tcPr/>
                </a:tc>
                <a:tc>
                  <a:txBody>
                    <a:bodyPr/>
                    <a:lstStyle/>
                    <a:p>
                      <a:r>
                        <a:rPr lang="en-US" dirty="0"/>
                        <a:t>Typically around November 1</a:t>
                      </a:r>
                      <a:r>
                        <a:rPr lang="en-US" baseline="30000" dirty="0"/>
                        <a:t>st</a:t>
                      </a:r>
                      <a:r>
                        <a:rPr lang="en-US" dirty="0"/>
                        <a:t> </a:t>
                      </a:r>
                    </a:p>
                  </a:txBody>
                  <a:tcPr/>
                </a:tc>
                <a:tc>
                  <a:txBody>
                    <a:bodyPr/>
                    <a:lstStyle/>
                    <a:p>
                      <a:r>
                        <a:rPr lang="en-US" dirty="0"/>
                        <a:t>November 15</a:t>
                      </a:r>
                      <a:r>
                        <a:rPr lang="en-US" baseline="30000" dirty="0"/>
                        <a:t>th</a:t>
                      </a:r>
                      <a:r>
                        <a:rPr lang="en-US" dirty="0"/>
                        <a:t> for most public</a:t>
                      </a:r>
                      <a:r>
                        <a:rPr lang="en-US" baseline="0" dirty="0"/>
                        <a:t> schools</a:t>
                      </a:r>
                      <a:endParaRPr lang="en-US" dirty="0"/>
                    </a:p>
                  </a:txBody>
                  <a:tcPr/>
                </a:tc>
                <a:tc>
                  <a:txBody>
                    <a:bodyPr/>
                    <a:lstStyle/>
                    <a:p>
                      <a:r>
                        <a:rPr lang="en-US" dirty="0"/>
                        <a:t>Common Due</a:t>
                      </a:r>
                      <a:r>
                        <a:rPr lang="en-US" baseline="0" dirty="0"/>
                        <a:t> D</a:t>
                      </a:r>
                      <a:r>
                        <a:rPr lang="en-US" dirty="0"/>
                        <a:t>ate: The</a:t>
                      </a:r>
                      <a:r>
                        <a:rPr lang="en-US" baseline="0" dirty="0"/>
                        <a:t> Friday b</a:t>
                      </a:r>
                      <a:r>
                        <a:rPr lang="en-US" dirty="0"/>
                        <a:t>efore</a:t>
                      </a:r>
                      <a:r>
                        <a:rPr lang="en-US" baseline="0" dirty="0"/>
                        <a:t> MLK Day in January</a:t>
                      </a:r>
                      <a:endParaRPr lang="en-US" dirty="0"/>
                    </a:p>
                  </a:txBody>
                  <a:tcPr/>
                </a:tc>
                <a:extLst>
                  <a:ext uri="{0D108BD9-81ED-4DB2-BD59-A6C34878D82A}">
                    <a16:rowId xmlns:a16="http://schemas.microsoft.com/office/drawing/2014/main" val="3697241215"/>
                  </a:ext>
                </a:extLst>
              </a:tr>
            </a:tbl>
          </a:graphicData>
        </a:graphic>
      </p:graphicFrame>
    </p:spTree>
    <p:extLst>
      <p:ext uri="{BB962C8B-B14F-4D97-AF65-F5344CB8AC3E}">
        <p14:creationId xmlns:p14="http://schemas.microsoft.com/office/powerpoint/2010/main" val="2130391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470A-FB94-E04B-B9AD-76E34A8B36BD}"/>
              </a:ext>
            </a:extLst>
          </p:cNvPr>
          <p:cNvSpPr>
            <a:spLocks noGrp="1"/>
          </p:cNvSpPr>
          <p:nvPr>
            <p:ph type="title"/>
          </p:nvPr>
        </p:nvSpPr>
        <p:spPr>
          <a:xfrm>
            <a:off x="0" y="685800"/>
            <a:ext cx="11082683" cy="1151965"/>
          </a:xfrm>
        </p:spPr>
        <p:txBody>
          <a:bodyPr/>
          <a:lstStyle/>
          <a:p>
            <a:r>
              <a:rPr lang="en-US" dirty="0"/>
              <a:t>Be Professional</a:t>
            </a:r>
          </a:p>
        </p:txBody>
      </p:sp>
      <p:sp>
        <p:nvSpPr>
          <p:cNvPr id="4" name="Rectangle 3">
            <a:extLst>
              <a:ext uri="{FF2B5EF4-FFF2-40B4-BE49-F238E27FC236}">
                <a16:creationId xmlns:a16="http://schemas.microsoft.com/office/drawing/2014/main" id="{9823CBB1-4490-1D4D-85F8-D1B9E3AD9AEE}"/>
              </a:ext>
            </a:extLst>
          </p:cNvPr>
          <p:cNvSpPr txBox="1">
            <a:spLocks noChangeArrowheads="1"/>
          </p:cNvSpPr>
          <p:nvPr/>
        </p:nvSpPr>
        <p:spPr>
          <a:xfrm>
            <a:off x="1" y="1034716"/>
            <a:ext cx="11790946" cy="5366084"/>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lnSpc>
                <a:spcPct val="90000"/>
              </a:lnSpc>
            </a:pPr>
            <a:r>
              <a:rPr lang="en-US" sz="2800" dirty="0">
                <a:latin typeface="Arial" panose="020B0604020202020204" pitchFamily="34" charset="0"/>
                <a:cs typeface="Arial" panose="020B0604020202020204" pitchFamily="34" charset="0"/>
              </a:rPr>
              <a:t>Your application is a reflection of yourself.</a:t>
            </a:r>
          </a:p>
          <a:p>
            <a:pPr>
              <a:lnSpc>
                <a:spcPct val="90000"/>
              </a:lnSpc>
            </a:pPr>
            <a:r>
              <a:rPr lang="en-US" sz="2800" dirty="0">
                <a:latin typeface="Arial" panose="020B0604020202020204" pitchFamily="34" charset="0"/>
                <a:cs typeface="Arial" panose="020B0604020202020204" pitchFamily="34" charset="0"/>
              </a:rPr>
              <a:t>It is important that you make your application look professional.</a:t>
            </a:r>
          </a:p>
          <a:p>
            <a:pPr>
              <a:lnSpc>
                <a:spcPct val="90000"/>
              </a:lnSpc>
            </a:pPr>
            <a:r>
              <a:rPr lang="en-US" sz="2600" dirty="0">
                <a:latin typeface="Arial" panose="020B0604020202020204" pitchFamily="34" charset="0"/>
                <a:cs typeface="Arial" panose="020B0604020202020204" pitchFamily="34" charset="0"/>
              </a:rPr>
              <a:t>Have someone proofread for spelling – if you’re not sure, look it up</a:t>
            </a:r>
          </a:p>
          <a:p>
            <a:pPr>
              <a:lnSpc>
                <a:spcPct val="90000"/>
              </a:lnSpc>
            </a:pPr>
            <a:r>
              <a:rPr lang="en-US" sz="2600" dirty="0">
                <a:latin typeface="Arial" panose="020B0604020202020204" pitchFamily="34" charset="0"/>
                <a:cs typeface="Arial" panose="020B0604020202020204" pitchFamily="34" charset="0"/>
              </a:rPr>
              <a:t>If you don</a:t>
            </a:r>
            <a:r>
              <a:rPr lang="fr-FR" sz="2600" dirty="0">
                <a:latin typeface="Arial" panose="020B0604020202020204" pitchFamily="34" charset="0"/>
                <a:cs typeface="Arial" panose="020B0604020202020204" pitchFamily="34" charset="0"/>
              </a:rPr>
              <a:t>’</a:t>
            </a:r>
            <a:r>
              <a:rPr lang="en-US" sz="2600" dirty="0">
                <a:latin typeface="Arial" panose="020B0604020202020204" pitchFamily="34" charset="0"/>
                <a:cs typeface="Arial" panose="020B0604020202020204" pitchFamily="34" charset="0"/>
              </a:rPr>
              <a:t>t already have one, create an appropriate email address</a:t>
            </a:r>
          </a:p>
          <a:p>
            <a:pPr>
              <a:lnSpc>
                <a:spcPct val="90000"/>
              </a:lnSpc>
            </a:pPr>
            <a:r>
              <a:rPr lang="en-US" sz="2600" dirty="0">
                <a:latin typeface="Arial" panose="020B0604020202020204" pitchFamily="34" charset="0"/>
                <a:cs typeface="Arial" panose="020B0604020202020204" pitchFamily="34" charset="0"/>
              </a:rPr>
              <a:t>Make an appointment with your counselor if you need help</a:t>
            </a:r>
          </a:p>
        </p:txBody>
      </p:sp>
    </p:spTree>
    <p:extLst>
      <p:ext uri="{BB962C8B-B14F-4D97-AF65-F5344CB8AC3E}">
        <p14:creationId xmlns:p14="http://schemas.microsoft.com/office/powerpoint/2010/main" val="3773473954"/>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7E7C-07D0-464E-B0B2-10191D8FAEA8}"/>
              </a:ext>
            </a:extLst>
          </p:cNvPr>
          <p:cNvSpPr>
            <a:spLocks noGrp="1"/>
          </p:cNvSpPr>
          <p:nvPr>
            <p:ph type="title"/>
          </p:nvPr>
        </p:nvSpPr>
        <p:spPr>
          <a:xfrm>
            <a:off x="415539" y="325574"/>
            <a:ext cx="10396882" cy="1151965"/>
          </a:xfrm>
        </p:spPr>
        <p:txBody>
          <a:bodyPr>
            <a:normAutofit fontScale="90000"/>
          </a:bodyPr>
          <a:lstStyle/>
          <a:p>
            <a:r>
              <a:rPr lang="en-US" dirty="0"/>
              <a:t>College app. essays: tips and tricks</a:t>
            </a:r>
          </a:p>
        </p:txBody>
      </p:sp>
      <p:sp>
        <p:nvSpPr>
          <p:cNvPr id="3" name="Content Placeholder 2">
            <a:extLst>
              <a:ext uri="{FF2B5EF4-FFF2-40B4-BE49-F238E27FC236}">
                <a16:creationId xmlns:a16="http://schemas.microsoft.com/office/drawing/2014/main" id="{A3854339-AEBF-7741-9E53-9DAF22F5B778}"/>
              </a:ext>
            </a:extLst>
          </p:cNvPr>
          <p:cNvSpPr>
            <a:spLocks noGrp="1"/>
          </p:cNvSpPr>
          <p:nvPr>
            <p:ph sz="quarter" idx="13"/>
          </p:nvPr>
        </p:nvSpPr>
        <p:spPr>
          <a:xfrm>
            <a:off x="415539" y="1477539"/>
            <a:ext cx="10667144" cy="4073516"/>
          </a:xfrm>
        </p:spPr>
        <p:txBody>
          <a:bodyPr>
            <a:normAutofit fontScale="85000" lnSpcReduction="10000"/>
          </a:bodyPr>
          <a:lstStyle/>
          <a:p>
            <a:r>
              <a:rPr lang="en-US" dirty="0">
                <a:latin typeface="Arial" panose="020B0604020202020204" pitchFamily="34" charset="0"/>
                <a:cs typeface="Arial" panose="020B0604020202020204" pitchFamily="34" charset="0"/>
                <a:sym typeface="Wingdings" panose="05000000000000000000" pitchFamily="2" charset="2"/>
              </a:rPr>
              <a:t>Common questions include:</a:t>
            </a:r>
          </a:p>
          <a:p>
            <a:pPr lvl="1"/>
            <a:r>
              <a:rPr lang="en-US" dirty="0">
                <a:latin typeface="Arial" panose="020B0604020202020204" pitchFamily="34" charset="0"/>
                <a:cs typeface="Arial" panose="020B0604020202020204" pitchFamily="34" charset="0"/>
              </a:rPr>
              <a:t>Tell us your story. What unique opportunities or challenges have you experienced throughout your high school career that have shaped who you are today?</a:t>
            </a:r>
          </a:p>
          <a:p>
            <a:pPr lvl="1"/>
            <a:r>
              <a:rPr lang="en-US" dirty="0">
                <a:latin typeface="Arial" panose="020B0604020202020204" pitchFamily="34" charset="0"/>
                <a:cs typeface="Arial" panose="020B0604020202020204" pitchFamily="34" charset="0"/>
              </a:rPr>
              <a:t>Most students have an identity, an interest, or a talent that defines them in an essential way. Tell us about yourself.</a:t>
            </a:r>
          </a:p>
          <a:p>
            <a:pPr lvl="1"/>
            <a:r>
              <a:rPr lang="en-US" dirty="0">
                <a:latin typeface="Arial" panose="020B0604020202020204" pitchFamily="34" charset="0"/>
                <a:cs typeface="Arial" panose="020B0604020202020204" pitchFamily="34" charset="0"/>
              </a:rPr>
              <a:t>You’ve got a ticket in your hand – Where will you go? What will you do? What will happen when you get there?</a:t>
            </a:r>
          </a:p>
          <a:p>
            <a:r>
              <a:rPr lang="en-US" dirty="0">
                <a:latin typeface="Arial" panose="020B0604020202020204" pitchFamily="34" charset="0"/>
                <a:cs typeface="Arial" panose="020B0604020202020204" pitchFamily="34" charset="0"/>
                <a:sym typeface="Wingdings" panose="05000000000000000000" pitchFamily="2" charset="2"/>
              </a:rPr>
              <a:t>The goal: link your </a:t>
            </a:r>
            <a:r>
              <a:rPr lang="en-US" dirty="0">
                <a:solidFill>
                  <a:srgbClr val="537EA8"/>
                </a:solidFill>
                <a:latin typeface="Arial" panose="020B0604020202020204" pitchFamily="34" charset="0"/>
                <a:cs typeface="Arial" panose="020B0604020202020204" pitchFamily="34" charset="0"/>
                <a:sym typeface="Wingdings" panose="05000000000000000000" pitchFamily="2" charset="2"/>
              </a:rPr>
              <a:t>personality </a:t>
            </a:r>
            <a:r>
              <a:rPr lang="en-US" dirty="0">
                <a:latin typeface="Arial" panose="020B0604020202020204" pitchFamily="34" charset="0"/>
                <a:cs typeface="Arial" panose="020B0604020202020204" pitchFamily="34" charset="0"/>
                <a:sym typeface="Wingdings" panose="05000000000000000000" pitchFamily="2" charset="2"/>
              </a:rPr>
              <a:t>with your</a:t>
            </a:r>
            <a:r>
              <a:rPr lang="en-US" dirty="0">
                <a:solidFill>
                  <a:srgbClr val="537EA8"/>
                </a:solidFill>
                <a:latin typeface="Arial" panose="020B0604020202020204" pitchFamily="34" charset="0"/>
                <a:cs typeface="Arial" panose="020B0604020202020204" pitchFamily="34" charset="0"/>
                <a:sym typeface="Wingdings" panose="05000000000000000000" pitchFamily="2" charset="2"/>
              </a:rPr>
              <a:t> story </a:t>
            </a:r>
            <a:r>
              <a:rPr lang="en-US" dirty="0">
                <a:latin typeface="Arial" panose="020B0604020202020204" pitchFamily="34" charset="0"/>
                <a:cs typeface="Arial" panose="020B0604020202020204" pitchFamily="34" charset="0"/>
                <a:sym typeface="Wingdings" panose="05000000000000000000" pitchFamily="2" charset="2"/>
              </a:rPr>
              <a:t>with the</a:t>
            </a:r>
            <a:r>
              <a:rPr lang="en-US" dirty="0">
                <a:solidFill>
                  <a:srgbClr val="537EA8"/>
                </a:solidFill>
                <a:latin typeface="Arial" panose="020B0604020202020204" pitchFamily="34" charset="0"/>
                <a:cs typeface="Arial" panose="020B0604020202020204" pitchFamily="34" charset="0"/>
                <a:sym typeface="Wingdings" panose="05000000000000000000" pitchFamily="2" charset="2"/>
              </a:rPr>
              <a:t> institutional mission </a:t>
            </a:r>
          </a:p>
          <a:p>
            <a:r>
              <a:rPr lang="en-US" dirty="0">
                <a:latin typeface="Arial" panose="020B0604020202020204" pitchFamily="34" charset="0"/>
                <a:cs typeface="Arial" panose="020B0604020202020204" pitchFamily="34" charset="0"/>
                <a:sym typeface="Wingdings" panose="05000000000000000000" pitchFamily="2" charset="2"/>
              </a:rPr>
              <a:t>Write well, with good grammar, without any typos</a:t>
            </a:r>
          </a:p>
          <a:p>
            <a:r>
              <a:rPr lang="en-US" dirty="0">
                <a:latin typeface="Arial" panose="020B0604020202020204" pitchFamily="34" charset="0"/>
                <a:cs typeface="Arial" panose="020B0604020202020204" pitchFamily="34" charset="0"/>
                <a:sym typeface="Wingdings" panose="05000000000000000000" pitchFamily="2" charset="2"/>
              </a:rPr>
              <a:t>Demonstrate mature, appropriate self-reflection as well as passion and personality!</a:t>
            </a:r>
          </a:p>
        </p:txBody>
      </p:sp>
    </p:spTree>
    <p:extLst>
      <p:ext uri="{BB962C8B-B14F-4D97-AF65-F5344CB8AC3E}">
        <p14:creationId xmlns:p14="http://schemas.microsoft.com/office/powerpoint/2010/main" val="27379162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{FFD14713-A29E-2A4E-8B2E-56DD91805B59}tf10001077</Template>
  <TotalTime>15641</TotalTime>
  <Words>2515</Words>
  <Application>Microsoft Macintosh PowerPoint</Application>
  <PresentationFormat>Widescreen</PresentationFormat>
  <Paragraphs>258</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Avenir Book</vt:lpstr>
      <vt:lpstr>Beirut</vt:lpstr>
      <vt:lpstr>Calibri</vt:lpstr>
      <vt:lpstr>Comic Sans MS</vt:lpstr>
      <vt:lpstr>Impact</vt:lpstr>
      <vt:lpstr>Wingdings</vt:lpstr>
      <vt:lpstr>Main Event</vt:lpstr>
      <vt:lpstr>Hebron High School  Class of 2022</vt:lpstr>
      <vt:lpstr>STAAR/EOC Testing</vt:lpstr>
      <vt:lpstr>College Applications</vt:lpstr>
      <vt:lpstr>Where should I even apply?</vt:lpstr>
      <vt:lpstr>Applications: Community college*</vt:lpstr>
      <vt:lpstr>Applications: four-year university*</vt:lpstr>
      <vt:lpstr>College application timeline vocabulary to know</vt:lpstr>
      <vt:lpstr>Be Professional</vt:lpstr>
      <vt:lpstr>College app. essays: tips and tricks</vt:lpstr>
      <vt:lpstr>HHS Transcript Requests</vt:lpstr>
      <vt:lpstr>Transcript Requests: What if I haven’t completed high school?</vt:lpstr>
      <vt:lpstr>Rank in Class</vt:lpstr>
      <vt:lpstr>College Research &amp; Visits</vt:lpstr>
      <vt:lpstr>PowerPoint Presentation</vt:lpstr>
      <vt:lpstr>Career / Major Research</vt:lpstr>
      <vt:lpstr>Recommendation Letter Requests</vt:lpstr>
      <vt:lpstr>Résumés</vt:lpstr>
      <vt:lpstr>Testing: SAT / ACT / TSI / ASVAB</vt:lpstr>
      <vt:lpstr>TSI-Texas Success Initiative</vt:lpstr>
      <vt:lpstr>ASVAB</vt:lpstr>
      <vt:lpstr>Financial Aid</vt:lpstr>
      <vt:lpstr>Scholarships</vt:lpstr>
      <vt:lpstr>Finding Money for College</vt:lpstr>
      <vt:lpstr>NCAA</vt:lpstr>
      <vt:lpstr>Top 10%</vt:lpstr>
      <vt:lpstr>Male Students, age 18 or near:</vt:lpstr>
      <vt:lpstr>Register to Vote:  If you’re 18, then you can vote!</vt:lpstr>
      <vt:lpstr>Timeline: what should I do each month to get ready?</vt:lpstr>
      <vt:lpstr>Resources On Campus</vt:lpstr>
      <vt:lpstr>PowerPoint Presentation</vt:lpstr>
      <vt:lpstr>Need More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Hebron High School  Class of 2021</dc:title>
  <dc:creator>Clingan, Kimberly</dc:creator>
  <cp:lastModifiedBy>Rayford, Latasha</cp:lastModifiedBy>
  <cp:revision>57</cp:revision>
  <cp:lastPrinted>2021-09-08T19:22:52Z</cp:lastPrinted>
  <dcterms:created xsi:type="dcterms:W3CDTF">2020-07-30T13:55:10Z</dcterms:created>
  <dcterms:modified xsi:type="dcterms:W3CDTF">2021-09-08T20:15:06Z</dcterms:modified>
</cp:coreProperties>
</file>